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aleway"/>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E725CCA-8F77-41BA-A39B-950BEB80E8CE}">
  <a:tblStyle styleId="{BE725CCA-8F77-41BA-A39B-950BEB80E8C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11" Type="http://schemas.openxmlformats.org/officeDocument/2006/relationships/slide" Target="slides/slide5.xml"/><Relationship Id="rId22" Type="http://schemas.openxmlformats.org/officeDocument/2006/relationships/font" Target="fonts/Raleway-boldItalic.fntdata"/><Relationship Id="rId10" Type="http://schemas.openxmlformats.org/officeDocument/2006/relationships/slide" Target="slides/slide4.xml"/><Relationship Id="rId21" Type="http://schemas.openxmlformats.org/officeDocument/2006/relationships/font" Target="fonts/Raleway-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Raleway-regular.fntdata"/><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686983851a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686983851a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b73b28b0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b73b28b0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686983851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686983851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66b561a45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66b561a45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b73b28b01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b73b28b01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SPEAKER - </a:t>
            </a:r>
            <a:r>
              <a:rPr lang="en"/>
              <a:t>Jonathan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686ba642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686ba642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SPEAKER - </a:t>
            </a:r>
            <a:r>
              <a:rPr lang="en"/>
              <a:t>Jonathan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678d4da17d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678d4da17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SPEAKER - BAZ</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1. **TextBlob**    **Author**: Steven Loria and contributors.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What It Does: This is a library for processing textual data. It's pretty straightforward and great for diving into NLP tasks like sentiment analysis. Think of it as a gentler introduction to natural language processing, making it easier to figure out what people are saying in their reviews.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2. **Scikit-learn  Author:** Scikit-learn developers, a part of the larger SciPy community.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What It Does: While not solely for NLP, scikit-learn is your toolbox for machine learning in Python. It's got algorithms for classification, regression, clustering, and more. Perfect for when you need to categorize sentiments or predict which products will be hits.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3. **Transformers (by Hugging Face) Author:** Hugging Face, Inc.</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	What It Does: This library is a treasure trove for anyone looking to use state-of-the-art NLP models like GPT-3, GPT-4, and BERT, LLama2 variants. It's designed to make cutting-edge language models accessible, allowing for deep sentiment analysis and more nuanced understanding of customer feedback.</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b6725aa16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b6725aa16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SPEAKER - BAZ</a:t>
            </a:r>
            <a:endParaRPr>
              <a:solidFill>
                <a:schemeClr val="dk1"/>
              </a:solidFill>
            </a:endParaRPr>
          </a:p>
          <a:p>
            <a:pPr indent="0" lvl="0" marL="0" rtl="0" algn="l">
              <a:lnSpc>
                <a:spcPct val="115000"/>
              </a:lnSpc>
              <a:spcBef>
                <a:spcPts val="1200"/>
              </a:spcBef>
              <a:spcAft>
                <a:spcPts val="0"/>
              </a:spcAft>
              <a:buNone/>
            </a:pPr>
            <a:r>
              <a:rPr lang="en">
                <a:solidFill>
                  <a:schemeClr val="dk1"/>
                </a:solidFill>
              </a:rPr>
              <a:t>1. **TextBlob**    **Author**: Steven Loria and contributors.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What It Does: This is a library for processing textual data. It's pretty straightforward and great for diving into NLP tasks like sentiment analysis. Think of it as a gentler introduction to natural language processing, making it easier to figure out what people are saying in their reviews.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2. **Scikit-learn  Author:** Scikit-learn developers, a part of the larger SciPy community.</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What It Does: While not solely for NLP, scikit-learn is your toolbox for machine learning in Python. It's got algorithms for classification, regression, clustering, and more. Perfect for when you need to categorize sentiments or predict which products will be hits.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3. **Transformers (by Hugging Face) Author:** Hugging Face, Inc.</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	What It Does: This library is a treasure trove for anyone looking to use state-of-the-art NLP models like GPT-3, GPT-4, and BERT, LLama2 variants. It's designed to make cutting-edge language models accessible, allowing for deep sentiment analysis and more nuanced understanding of customer feedback.</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678d4da17d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678d4da17d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 Sayani</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678d4da17d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678d4da17d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 Sayani</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678d4da17d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678d4da17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85875" y="264475"/>
            <a:ext cx="8183700" cy="14736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p:nvPr>
            <p:ph idx="1" type="body"/>
          </p:nvPr>
        </p:nvSpPr>
        <p:spPr>
          <a:xfrm>
            <a:off x="311700" y="2845182"/>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85875" y="1714500"/>
            <a:ext cx="8183700" cy="785700"/>
          </a:xfrm>
          <a:prstGeom prst="rect">
            <a:avLst/>
          </a:prstGeom>
        </p:spPr>
        <p:txBody>
          <a:bodyPr anchorCtr="0" anchor="b"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0" name="Google Shape;40;p9"/>
          <p:cNvSpPr txBox="1"/>
          <p:nvPr>
            <p:ph type="title"/>
          </p:nvPr>
        </p:nvSpPr>
        <p:spPr>
          <a:xfrm>
            <a:off x="265500" y="1181700"/>
            <a:ext cx="4045200" cy="15336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Google Shape;41;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data.world/opensnippets/walmart-products-reviews-dataset" TargetMode="External"/><Relationship Id="rId4" Type="http://schemas.openxmlformats.org/officeDocument/2006/relationships/image" Target="../media/image2.png"/><Relationship Id="rId5"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huggingface.co/meta-llama/Llama-2-7b-hf" TargetMode="Externa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ctrTitle"/>
          </p:nvPr>
        </p:nvSpPr>
        <p:spPr>
          <a:xfrm>
            <a:off x="485875" y="264475"/>
            <a:ext cx="8183700" cy="1473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Sentiment analysis of reviews using LLMs</a:t>
            </a:r>
            <a:endParaRPr/>
          </a:p>
        </p:txBody>
      </p:sp>
      <p:sp>
        <p:nvSpPr>
          <p:cNvPr id="59" name="Google Shape;59;p13"/>
          <p:cNvSpPr txBox="1"/>
          <p:nvPr>
            <p:ph idx="1" type="subTitle"/>
          </p:nvPr>
        </p:nvSpPr>
        <p:spPr>
          <a:xfrm>
            <a:off x="485875" y="1738075"/>
            <a:ext cx="8183700" cy="86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Sayani Boral | Jonathan Jacobs | Bazham </a:t>
            </a:r>
            <a:r>
              <a:rPr lang="en"/>
              <a:t>Khanatayev</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Q &amp; 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9" name="Shape 119"/>
        <p:cNvGrpSpPr/>
        <p:nvPr/>
      </p:nvGrpSpPr>
      <p:grpSpPr>
        <a:xfrm>
          <a:off x="0" y="0"/>
          <a:ext cx="0" cy="0"/>
          <a:chOff x="0" y="0"/>
          <a:chExt cx="0" cy="0"/>
        </a:xfrm>
      </p:grpSpPr>
      <p:sp>
        <p:nvSpPr>
          <p:cNvPr id="120" name="Google Shape;120;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21" name="Google Shape;121;p23"/>
          <p:cNvSpPr txBox="1"/>
          <p:nvPr/>
        </p:nvSpPr>
        <p:spPr>
          <a:xfrm>
            <a:off x="0" y="0"/>
            <a:ext cx="3000000" cy="29890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t>Natural Language Processing (NLP) and LLaMA (Large Language Model at Meta) represent two different concepts within the field of artificial intelligence and computational linguistics, with NLP being a broad area of study and LLaMA being a specific type of model within that area.</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 Natural Language Processing (NLP)</a:t>
            </a:r>
            <a:endParaRPr/>
          </a:p>
          <a:p>
            <a:pPr indent="0" lvl="0" marL="0" rtl="0" algn="l">
              <a:lnSpc>
                <a:spcPct val="115000"/>
              </a:lnSpc>
              <a:spcBef>
                <a:spcPts val="0"/>
              </a:spcBef>
              <a:spcAft>
                <a:spcPts val="0"/>
              </a:spcAft>
              <a:buNone/>
            </a:pPr>
            <a:r>
              <a:rPr lang="en"/>
              <a:t>NLP is a branch of artificial intelligence that focuses on the interaction between computers and humans through natural language. The goal of NLP is to enable computers to understand, interpret, and generate human language in a way that is both valuable and meaningful. NLP encompasses a wide range of techniques and technologies, including but not limited to:</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 **Text Analysis and Understanding**: Involves parsing, semantic analysis, and sentiment analysis to understand the content and emotion in text.</a:t>
            </a:r>
            <a:endParaRPr/>
          </a:p>
          <a:p>
            <a:pPr indent="0" lvl="0" marL="0" rtl="0" algn="l">
              <a:lnSpc>
                <a:spcPct val="115000"/>
              </a:lnSpc>
              <a:spcBef>
                <a:spcPts val="0"/>
              </a:spcBef>
              <a:spcAft>
                <a:spcPts val="0"/>
              </a:spcAft>
              <a:buNone/>
            </a:pPr>
            <a:r>
              <a:rPr lang="en"/>
              <a:t>- **Language Generation**: The creation of text that is coherent and contextually relevant, often used in applications like chatbots and automated content creation.</a:t>
            </a:r>
            <a:endParaRPr/>
          </a:p>
          <a:p>
            <a:pPr indent="0" lvl="0" marL="0" rtl="0" algn="l">
              <a:lnSpc>
                <a:spcPct val="115000"/>
              </a:lnSpc>
              <a:spcBef>
                <a:spcPts val="0"/>
              </a:spcBef>
              <a:spcAft>
                <a:spcPts val="0"/>
              </a:spcAft>
              <a:buNone/>
            </a:pPr>
            <a:r>
              <a:rPr lang="en"/>
              <a:t>- **Speech Recognition and Generation**: Converting spoken language into text (speech-to-text) and vice versa (text-to-speech).</a:t>
            </a:r>
            <a:endParaRPr/>
          </a:p>
          <a:p>
            <a:pPr indent="0" lvl="0" marL="0" rtl="0" algn="l">
              <a:lnSpc>
                <a:spcPct val="115000"/>
              </a:lnSpc>
              <a:spcBef>
                <a:spcPts val="0"/>
              </a:spcBef>
              <a:spcAft>
                <a:spcPts val="0"/>
              </a:spcAft>
              <a:buNone/>
            </a:pPr>
            <a:r>
              <a:rPr lang="en"/>
              <a:t>- **Machine Translation**: Automatically translating text or speech from one language to another.</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NLP combines computational linguistics—rule-based modeling of human language—with statistical, machine learning, and deep learning models.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 LLaMA (Large Language Model at Meta)</a:t>
            </a:r>
            <a:endParaRPr/>
          </a:p>
          <a:p>
            <a:pPr indent="0" lvl="0" marL="0" rtl="0" algn="l">
              <a:lnSpc>
                <a:spcPct val="115000"/>
              </a:lnSpc>
              <a:spcBef>
                <a:spcPts val="0"/>
              </a:spcBef>
              <a:spcAft>
                <a:spcPts val="0"/>
              </a:spcAft>
              <a:buNone/>
            </a:pPr>
            <a:r>
              <a:rPr lang="en"/>
              <a:t>LLaMA, on the other hand, is a specific instantiation of a technology within the NLP field, developed by Meta (formerly Facebook). It is a type of large language model that has been trained on vast amounts of text data. These models leverage deep learning techniques to understand and generate language based on the input they receive. LLaMA models are designed to perform a wide range of NLP tasks, such as text generation, summarization, translation, and question-answering, among others. The key characteristics of LLaMA include:</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 **Scale**: LLaMA models come in various sizes, with billions of parameters, enabling them to capture a wide range of language nuances and knowledge.</a:t>
            </a:r>
            <a:endParaRPr/>
          </a:p>
          <a:p>
            <a:pPr indent="0" lvl="0" marL="0" rtl="0" algn="l">
              <a:lnSpc>
                <a:spcPct val="115000"/>
              </a:lnSpc>
              <a:spcBef>
                <a:spcPts val="0"/>
              </a:spcBef>
              <a:spcAft>
                <a:spcPts val="0"/>
              </a:spcAft>
              <a:buNone/>
            </a:pPr>
            <a:r>
              <a:rPr lang="en"/>
              <a:t>- **Versatility**: They can be applied to multiple NLP tasks without needing task-specific training for each new application.</a:t>
            </a:r>
            <a:endParaRPr/>
          </a:p>
          <a:p>
            <a:pPr indent="0" lvl="0" marL="0" rtl="0" algn="l">
              <a:lnSpc>
                <a:spcPct val="115000"/>
              </a:lnSpc>
              <a:spcBef>
                <a:spcPts val="0"/>
              </a:spcBef>
              <a:spcAft>
                <a:spcPts val="0"/>
              </a:spcAft>
              <a:buNone/>
            </a:pPr>
            <a:r>
              <a:rPr lang="en"/>
              <a:t>- **Understanding and Generation**: Capable of both interpreting input text and generating coherent and contextually relevant responses or new text.</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 Key Differences</a:t>
            </a:r>
            <a:endParaRPr/>
          </a:p>
          <a:p>
            <a:pPr indent="0" lvl="0" marL="0" rtl="0" algn="l">
              <a:lnSpc>
                <a:spcPct val="115000"/>
              </a:lnSpc>
              <a:spcBef>
                <a:spcPts val="0"/>
              </a:spcBef>
              <a:spcAft>
                <a:spcPts val="0"/>
              </a:spcAft>
              <a:buNone/>
            </a:pPr>
            <a:r>
              <a:rPr lang="en"/>
              <a:t>- **Scope**: NLP is the overall field of study and application, while LLaMA is a specific model developed within the context of NLP research.</a:t>
            </a:r>
            <a:endParaRPr/>
          </a:p>
          <a:p>
            <a:pPr indent="0" lvl="0" marL="0" rtl="0" algn="l">
              <a:lnSpc>
                <a:spcPct val="115000"/>
              </a:lnSpc>
              <a:spcBef>
                <a:spcPts val="0"/>
              </a:spcBef>
              <a:spcAft>
                <a:spcPts val="0"/>
              </a:spcAft>
              <a:buNone/>
            </a:pPr>
            <a:r>
              <a:rPr lang="en"/>
              <a:t>- **Application**: NLP includes a broad range of techniques and models (including rule-based systems, statistical models, and neural networks), of which LLaMA is a specific example of a neural network-based approach.</a:t>
            </a:r>
            <a:endParaRPr/>
          </a:p>
          <a:p>
            <a:pPr indent="0" lvl="0" marL="0" rtl="0" algn="l">
              <a:lnSpc>
                <a:spcPct val="115000"/>
              </a:lnSpc>
              <a:spcBef>
                <a:spcPts val="0"/>
              </a:spcBef>
              <a:spcAft>
                <a:spcPts val="0"/>
              </a:spcAft>
              <a:buNone/>
            </a:pPr>
            <a:r>
              <a:rPr lang="en"/>
              <a:t>- **Functionality**: NLP techniques can be specialized or general, ranging from focused applications like named entity recognition to broad applications like language understanding and generation, which LLaMA is particularly good at.</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In summary, NLP is the broad field dedicated to enabling computers to understand and interact using human language, while LLaMA is a specific tool developed as part of the advancements in NLP, showcasing the capabilities of modern deep learning approaches to language understanding and generation.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5" name="Shape 125"/>
        <p:cNvGrpSpPr/>
        <p:nvPr/>
      </p:nvGrpSpPr>
      <p:grpSpPr>
        <a:xfrm>
          <a:off x="0" y="0"/>
          <a:ext cx="0" cy="0"/>
          <a:chOff x="0" y="0"/>
          <a:chExt cx="0" cy="0"/>
        </a:xfrm>
      </p:grpSpPr>
      <p:sp>
        <p:nvSpPr>
          <p:cNvPr id="126" name="Google Shape;126;p24"/>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27" name="Google Shape;127;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8" name="Google Shape;128;p24"/>
          <p:cNvPicPr preferRelativeResize="0"/>
          <p:nvPr/>
        </p:nvPicPr>
        <p:blipFill>
          <a:blip r:embed="rId3">
            <a:alphaModFix/>
          </a:blip>
          <a:stretch>
            <a:fillRect/>
          </a:stretch>
        </p:blipFill>
        <p:spPr>
          <a:xfrm>
            <a:off x="3500438" y="1500188"/>
            <a:ext cx="2143125" cy="2143125"/>
          </a:xfrm>
          <a:prstGeom prst="rect">
            <a:avLst/>
          </a:prstGeom>
          <a:noFill/>
          <a:ln>
            <a:noFill/>
          </a:ln>
        </p:spPr>
      </p:pic>
      <p:pic>
        <p:nvPicPr>
          <p:cNvPr id="129" name="Google Shape;129;p24"/>
          <p:cNvPicPr preferRelativeResize="0"/>
          <p:nvPr/>
        </p:nvPicPr>
        <p:blipFill>
          <a:blip r:embed="rId4">
            <a:alphaModFix/>
          </a:blip>
          <a:stretch>
            <a:fillRect/>
          </a:stretch>
        </p:blipFill>
        <p:spPr>
          <a:xfrm>
            <a:off x="5849388" y="1392788"/>
            <a:ext cx="1914525" cy="2390775"/>
          </a:xfrm>
          <a:prstGeom prst="rect">
            <a:avLst/>
          </a:prstGeom>
          <a:noFill/>
          <a:ln>
            <a:noFill/>
          </a:ln>
        </p:spPr>
      </p:pic>
      <p:pic>
        <p:nvPicPr>
          <p:cNvPr id="130" name="Google Shape;130;p24"/>
          <p:cNvPicPr preferRelativeResize="0"/>
          <p:nvPr/>
        </p:nvPicPr>
        <p:blipFill>
          <a:blip r:embed="rId5">
            <a:alphaModFix/>
          </a:blip>
          <a:stretch>
            <a:fillRect/>
          </a:stretch>
        </p:blipFill>
        <p:spPr>
          <a:xfrm>
            <a:off x="962975" y="1627750"/>
            <a:ext cx="2299802" cy="229980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22267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2"/>
              </a:buClr>
              <a:buSzPct val="26190"/>
              <a:buFont typeface="Arial"/>
              <a:buNone/>
            </a:pPr>
            <a:r>
              <a:rPr lang="en" sz="4200"/>
              <a:t>Sentiment Analysis using LLM</a:t>
            </a:r>
            <a:endParaRPr/>
          </a:p>
        </p:txBody>
      </p:sp>
      <p:sp>
        <p:nvSpPr>
          <p:cNvPr id="65" name="Google Shape;65;p14"/>
          <p:cNvSpPr txBox="1"/>
          <p:nvPr>
            <p:ph idx="1" type="body"/>
          </p:nvPr>
        </p:nvSpPr>
        <p:spPr>
          <a:xfrm>
            <a:off x="311700" y="1152475"/>
            <a:ext cx="6114900" cy="3792000"/>
          </a:xfrm>
          <a:prstGeom prst="rect">
            <a:avLst/>
          </a:prstGeom>
        </p:spPr>
        <p:txBody>
          <a:bodyPr anchorCtr="0" anchor="t" bIns="91425" lIns="91425" spcFirstLastPara="1" rIns="91425" wrap="square" tIns="91425">
            <a:normAutofit fontScale="77500" lnSpcReduction="20000"/>
          </a:bodyPr>
          <a:lstStyle/>
          <a:p>
            <a:pPr indent="-312261" lvl="0" marL="698500" rtl="0" algn="l">
              <a:spcBef>
                <a:spcPts val="0"/>
              </a:spcBef>
              <a:spcAft>
                <a:spcPts val="0"/>
              </a:spcAft>
              <a:buClr>
                <a:srgbClr val="2D3B45"/>
              </a:buClr>
              <a:buSzPct val="100000"/>
              <a:buFont typeface="Arial"/>
              <a:buChar char="★"/>
            </a:pPr>
            <a:r>
              <a:rPr b="1" lang="en" sz="1700">
                <a:solidFill>
                  <a:srgbClr val="2D3B45"/>
                </a:solidFill>
                <a:highlight>
                  <a:srgbClr val="FFFFFF"/>
                </a:highlight>
                <a:latin typeface="Arial"/>
                <a:ea typeface="Arial"/>
                <a:cs typeface="Arial"/>
                <a:sym typeface="Arial"/>
              </a:rPr>
              <a:t>Project type</a:t>
            </a:r>
            <a:endParaRPr b="1" sz="1700">
              <a:solidFill>
                <a:srgbClr val="2D3B45"/>
              </a:solidFill>
              <a:highlight>
                <a:srgbClr val="FFFFFF"/>
              </a:highlight>
              <a:latin typeface="Arial"/>
              <a:ea typeface="Arial"/>
              <a:cs typeface="Arial"/>
              <a:sym typeface="Arial"/>
            </a:endParaRPr>
          </a:p>
          <a:p>
            <a:pPr indent="-312261" lvl="2" marL="1371600" rtl="0" algn="l">
              <a:spcBef>
                <a:spcPts val="0"/>
              </a:spcBef>
              <a:spcAft>
                <a:spcPts val="0"/>
              </a:spcAft>
              <a:buClr>
                <a:schemeClr val="dk2"/>
              </a:buClr>
              <a:buSzPct val="100000"/>
              <a:buFont typeface="Arial"/>
              <a:buChar char="■"/>
            </a:pPr>
            <a:r>
              <a:rPr lang="en" sz="1700">
                <a:solidFill>
                  <a:srgbClr val="2D3B45"/>
                </a:solidFill>
                <a:highlight>
                  <a:srgbClr val="FFFFFF"/>
                </a:highlight>
                <a:latin typeface="Arial"/>
                <a:ea typeface="Arial"/>
                <a:cs typeface="Arial"/>
                <a:sym typeface="Arial"/>
              </a:rPr>
              <a:t>Research</a:t>
            </a:r>
            <a:endParaRPr sz="1700">
              <a:solidFill>
                <a:srgbClr val="2D3B45"/>
              </a:solidFill>
              <a:highlight>
                <a:srgbClr val="FFFFFF"/>
              </a:highlight>
              <a:latin typeface="Arial"/>
              <a:ea typeface="Arial"/>
              <a:cs typeface="Arial"/>
              <a:sym typeface="Arial"/>
            </a:endParaRPr>
          </a:p>
          <a:p>
            <a:pPr indent="0" lvl="0" marL="1371600" rtl="0" algn="l">
              <a:spcBef>
                <a:spcPts val="500"/>
              </a:spcBef>
              <a:spcAft>
                <a:spcPts val="0"/>
              </a:spcAft>
              <a:buNone/>
            </a:pPr>
            <a:r>
              <a:t/>
            </a:r>
            <a:endParaRPr sz="1700">
              <a:solidFill>
                <a:srgbClr val="2D3B45"/>
              </a:solidFill>
              <a:highlight>
                <a:srgbClr val="FFFFFF"/>
              </a:highlight>
              <a:latin typeface="Arial"/>
              <a:ea typeface="Arial"/>
              <a:cs typeface="Arial"/>
              <a:sym typeface="Arial"/>
            </a:endParaRPr>
          </a:p>
          <a:p>
            <a:pPr indent="-312261" lvl="0" marL="698500" rtl="0" algn="l">
              <a:spcBef>
                <a:spcPts val="500"/>
              </a:spcBef>
              <a:spcAft>
                <a:spcPts val="0"/>
              </a:spcAft>
              <a:buClr>
                <a:srgbClr val="2D3B45"/>
              </a:buClr>
              <a:buSzPct val="100000"/>
              <a:buFont typeface="Arial"/>
              <a:buChar char="★"/>
            </a:pPr>
            <a:r>
              <a:rPr b="1" lang="en" sz="1700">
                <a:solidFill>
                  <a:srgbClr val="2D3B45"/>
                </a:solidFill>
                <a:highlight>
                  <a:srgbClr val="FFFFFF"/>
                </a:highlight>
                <a:latin typeface="Arial"/>
                <a:ea typeface="Arial"/>
                <a:cs typeface="Arial"/>
                <a:sym typeface="Arial"/>
              </a:rPr>
              <a:t>What will you do?</a:t>
            </a:r>
            <a:endParaRPr b="1" sz="1700">
              <a:solidFill>
                <a:srgbClr val="2D3B45"/>
              </a:solidFill>
              <a:highlight>
                <a:srgbClr val="FFFFFF"/>
              </a:highlight>
              <a:latin typeface="Arial"/>
              <a:ea typeface="Arial"/>
              <a:cs typeface="Arial"/>
              <a:sym typeface="Arial"/>
            </a:endParaRPr>
          </a:p>
          <a:p>
            <a:pPr indent="-312261" lvl="2" marL="1371600" rtl="0" algn="l">
              <a:spcBef>
                <a:spcPts val="0"/>
              </a:spcBef>
              <a:spcAft>
                <a:spcPts val="0"/>
              </a:spcAft>
              <a:buClr>
                <a:srgbClr val="2D3B45"/>
              </a:buClr>
              <a:buSzPct val="100000"/>
              <a:buFont typeface="Arial"/>
              <a:buChar char="■"/>
            </a:pPr>
            <a:r>
              <a:rPr lang="en" sz="1700">
                <a:solidFill>
                  <a:srgbClr val="2D3B45"/>
                </a:solidFill>
                <a:highlight>
                  <a:srgbClr val="FFFFFF"/>
                </a:highlight>
                <a:latin typeface="Arial"/>
                <a:ea typeface="Arial"/>
                <a:cs typeface="Arial"/>
                <a:sym typeface="Arial"/>
              </a:rPr>
              <a:t>Use LLM models like BERT /LLama-2 for identifying sentiments in product reviews</a:t>
            </a:r>
            <a:endParaRPr sz="1700">
              <a:solidFill>
                <a:srgbClr val="2D3B45"/>
              </a:solidFill>
              <a:highlight>
                <a:srgbClr val="FFFFFF"/>
              </a:highlight>
              <a:latin typeface="Arial"/>
              <a:ea typeface="Arial"/>
              <a:cs typeface="Arial"/>
              <a:sym typeface="Arial"/>
            </a:endParaRPr>
          </a:p>
          <a:p>
            <a:pPr indent="-312261" lvl="2" marL="1371600" rtl="0" algn="l">
              <a:spcBef>
                <a:spcPts val="0"/>
              </a:spcBef>
              <a:spcAft>
                <a:spcPts val="0"/>
              </a:spcAft>
              <a:buClr>
                <a:srgbClr val="2D3B45"/>
              </a:buClr>
              <a:buSzPct val="100000"/>
              <a:buFont typeface="Arial"/>
              <a:buChar char="■"/>
            </a:pPr>
            <a:r>
              <a:rPr lang="en" sz="1700">
                <a:solidFill>
                  <a:srgbClr val="2D3B45"/>
                </a:solidFill>
                <a:highlight>
                  <a:srgbClr val="FFFFFF"/>
                </a:highlight>
                <a:latin typeface="Arial"/>
                <a:ea typeface="Arial"/>
                <a:cs typeface="Arial"/>
                <a:sym typeface="Arial"/>
              </a:rPr>
              <a:t>Compare performance of LLMs for this task vs using traditional methods</a:t>
            </a:r>
            <a:endParaRPr sz="1700">
              <a:solidFill>
                <a:srgbClr val="2D3B45"/>
              </a:solidFill>
              <a:highlight>
                <a:srgbClr val="FFFFFF"/>
              </a:highlight>
              <a:latin typeface="Arial"/>
              <a:ea typeface="Arial"/>
              <a:cs typeface="Arial"/>
              <a:sym typeface="Arial"/>
            </a:endParaRPr>
          </a:p>
          <a:p>
            <a:pPr indent="0" lvl="0" marL="1371600" rtl="0" algn="l">
              <a:spcBef>
                <a:spcPts val="500"/>
              </a:spcBef>
              <a:spcAft>
                <a:spcPts val="0"/>
              </a:spcAft>
              <a:buNone/>
            </a:pPr>
            <a:r>
              <a:t/>
            </a:r>
            <a:endParaRPr sz="1700">
              <a:solidFill>
                <a:srgbClr val="2D3B45"/>
              </a:solidFill>
              <a:highlight>
                <a:srgbClr val="FFFFFF"/>
              </a:highlight>
              <a:latin typeface="Arial"/>
              <a:ea typeface="Arial"/>
              <a:cs typeface="Arial"/>
              <a:sym typeface="Arial"/>
            </a:endParaRPr>
          </a:p>
          <a:p>
            <a:pPr indent="-312261" lvl="0" marL="698500" rtl="0" algn="l">
              <a:spcBef>
                <a:spcPts val="500"/>
              </a:spcBef>
              <a:spcAft>
                <a:spcPts val="0"/>
              </a:spcAft>
              <a:buClr>
                <a:srgbClr val="2D3B45"/>
              </a:buClr>
              <a:buSzPct val="100000"/>
              <a:buFont typeface="Arial"/>
              <a:buChar char="★"/>
            </a:pPr>
            <a:r>
              <a:rPr b="1" lang="en" sz="1700">
                <a:solidFill>
                  <a:srgbClr val="2D3B45"/>
                </a:solidFill>
                <a:highlight>
                  <a:srgbClr val="FFFFFF"/>
                </a:highlight>
                <a:latin typeface="Arial"/>
                <a:ea typeface="Arial"/>
                <a:cs typeface="Arial"/>
                <a:sym typeface="Arial"/>
              </a:rPr>
              <a:t>Dataset </a:t>
            </a:r>
            <a:endParaRPr b="1" sz="1700">
              <a:solidFill>
                <a:srgbClr val="2D3B45"/>
              </a:solidFill>
              <a:highlight>
                <a:srgbClr val="FFFFFF"/>
              </a:highlight>
              <a:latin typeface="Arial"/>
              <a:ea typeface="Arial"/>
              <a:cs typeface="Arial"/>
              <a:sym typeface="Arial"/>
            </a:endParaRPr>
          </a:p>
          <a:p>
            <a:pPr indent="-312261" lvl="2" marL="1371600" rtl="0" algn="l">
              <a:spcBef>
                <a:spcPts val="0"/>
              </a:spcBef>
              <a:spcAft>
                <a:spcPts val="0"/>
              </a:spcAft>
              <a:buClr>
                <a:srgbClr val="2D3B45"/>
              </a:buClr>
              <a:buSzPct val="100000"/>
              <a:buFont typeface="Arial"/>
              <a:buChar char="■"/>
            </a:pPr>
            <a:r>
              <a:rPr lang="en" sz="1700">
                <a:solidFill>
                  <a:srgbClr val="2D3B45"/>
                </a:solidFill>
                <a:highlight>
                  <a:srgbClr val="FFFFFF"/>
                </a:highlight>
                <a:latin typeface="Arial"/>
                <a:ea typeface="Arial"/>
                <a:cs typeface="Arial"/>
                <a:sym typeface="Arial"/>
              </a:rPr>
              <a:t>Walmart product review dataset (</a:t>
            </a:r>
            <a:r>
              <a:rPr lang="en" sz="1700" u="sng">
                <a:solidFill>
                  <a:schemeClr val="hlink"/>
                </a:solidFill>
                <a:highlight>
                  <a:srgbClr val="FFFFFF"/>
                </a:highlight>
                <a:latin typeface="Arial"/>
                <a:ea typeface="Arial"/>
                <a:cs typeface="Arial"/>
                <a:sym typeface="Arial"/>
                <a:hlinkClick r:id="rId3"/>
              </a:rPr>
              <a:t>https://data.world/opensnippets/walmart-products-reviews-dataset</a:t>
            </a:r>
            <a:r>
              <a:rPr lang="en" sz="1700">
                <a:solidFill>
                  <a:srgbClr val="2D3B45"/>
                </a:solidFill>
                <a:highlight>
                  <a:srgbClr val="FFFFFF"/>
                </a:highlight>
                <a:latin typeface="Arial"/>
                <a:ea typeface="Arial"/>
                <a:cs typeface="Arial"/>
                <a:sym typeface="Arial"/>
              </a:rPr>
              <a:t>)</a:t>
            </a:r>
            <a:endParaRPr sz="1700">
              <a:solidFill>
                <a:srgbClr val="2D3B45"/>
              </a:solidFill>
              <a:highlight>
                <a:srgbClr val="FFFFFF"/>
              </a:highlight>
              <a:latin typeface="Arial"/>
              <a:ea typeface="Arial"/>
              <a:cs typeface="Arial"/>
              <a:sym typeface="Arial"/>
            </a:endParaRPr>
          </a:p>
          <a:p>
            <a:pPr indent="0" lvl="0" marL="0" rtl="0" algn="l">
              <a:spcBef>
                <a:spcPts val="500"/>
              </a:spcBef>
              <a:spcAft>
                <a:spcPts val="0"/>
              </a:spcAft>
              <a:buNone/>
            </a:pPr>
            <a:r>
              <a:t/>
            </a:r>
            <a:endParaRPr b="1" sz="1700">
              <a:solidFill>
                <a:srgbClr val="2D3B45"/>
              </a:solidFill>
              <a:highlight>
                <a:srgbClr val="FFFFFF"/>
              </a:highlight>
              <a:latin typeface="Arial"/>
              <a:ea typeface="Arial"/>
              <a:cs typeface="Arial"/>
              <a:sym typeface="Arial"/>
            </a:endParaRPr>
          </a:p>
          <a:p>
            <a:pPr indent="-312261" lvl="0" marL="698500" rtl="0" algn="l">
              <a:spcBef>
                <a:spcPts val="500"/>
              </a:spcBef>
              <a:spcAft>
                <a:spcPts val="0"/>
              </a:spcAft>
              <a:buClr>
                <a:srgbClr val="2D3B45"/>
              </a:buClr>
              <a:buSzPct val="100000"/>
              <a:buFont typeface="Arial"/>
              <a:buChar char="★"/>
            </a:pPr>
            <a:r>
              <a:rPr b="1" lang="en" sz="1700">
                <a:solidFill>
                  <a:srgbClr val="2D3B45"/>
                </a:solidFill>
                <a:highlight>
                  <a:srgbClr val="FFFFFF"/>
                </a:highlight>
                <a:latin typeface="Arial"/>
                <a:ea typeface="Arial"/>
                <a:cs typeface="Arial"/>
                <a:sym typeface="Arial"/>
              </a:rPr>
              <a:t>Why is this cool?</a:t>
            </a:r>
            <a:endParaRPr b="1" sz="1700">
              <a:solidFill>
                <a:srgbClr val="2D3B45"/>
              </a:solidFill>
              <a:highlight>
                <a:srgbClr val="FFFFFF"/>
              </a:highlight>
              <a:latin typeface="Arial"/>
              <a:ea typeface="Arial"/>
              <a:cs typeface="Arial"/>
              <a:sym typeface="Arial"/>
            </a:endParaRPr>
          </a:p>
          <a:p>
            <a:pPr indent="-312261" lvl="2" marL="1371600" rtl="0" algn="l">
              <a:spcBef>
                <a:spcPts val="0"/>
              </a:spcBef>
              <a:spcAft>
                <a:spcPts val="0"/>
              </a:spcAft>
              <a:buClr>
                <a:srgbClr val="2D3B45"/>
              </a:buClr>
              <a:buSzPct val="100000"/>
              <a:buFont typeface="Arial"/>
              <a:buChar char="■"/>
            </a:pPr>
            <a:r>
              <a:rPr lang="en" sz="1700">
                <a:solidFill>
                  <a:srgbClr val="2D3B45"/>
                </a:solidFill>
                <a:highlight>
                  <a:srgbClr val="FFFFFF"/>
                </a:highlight>
                <a:latin typeface="Arial"/>
                <a:ea typeface="Arial"/>
                <a:cs typeface="Arial"/>
                <a:sym typeface="Arial"/>
              </a:rPr>
              <a:t>Get hands-on experience on GenAI techniques</a:t>
            </a:r>
            <a:endParaRPr/>
          </a:p>
        </p:txBody>
      </p:sp>
      <p:pic>
        <p:nvPicPr>
          <p:cNvPr id="66" name="Google Shape;66;p14"/>
          <p:cNvPicPr preferRelativeResize="0"/>
          <p:nvPr/>
        </p:nvPicPr>
        <p:blipFill>
          <a:blip r:embed="rId4">
            <a:alphaModFix/>
          </a:blip>
          <a:stretch>
            <a:fillRect/>
          </a:stretch>
        </p:blipFill>
        <p:spPr>
          <a:xfrm>
            <a:off x="6579000" y="998475"/>
            <a:ext cx="2412600" cy="1503627"/>
          </a:xfrm>
          <a:prstGeom prst="rect">
            <a:avLst/>
          </a:prstGeom>
          <a:noFill/>
          <a:ln>
            <a:noFill/>
          </a:ln>
        </p:spPr>
      </p:pic>
      <p:pic>
        <p:nvPicPr>
          <p:cNvPr id="67" name="Google Shape;67;p14"/>
          <p:cNvPicPr preferRelativeResize="0"/>
          <p:nvPr/>
        </p:nvPicPr>
        <p:blipFill>
          <a:blip r:embed="rId5">
            <a:alphaModFix/>
          </a:blip>
          <a:stretch>
            <a:fillRect/>
          </a:stretch>
        </p:blipFill>
        <p:spPr>
          <a:xfrm>
            <a:off x="6579000" y="2997402"/>
            <a:ext cx="2412600" cy="1605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 &amp; Use Case</a:t>
            </a:r>
            <a:endParaRPr/>
          </a:p>
        </p:txBody>
      </p:sp>
      <p:sp>
        <p:nvSpPr>
          <p:cNvPr id="73" name="Google Shape;73;p15"/>
          <p:cNvSpPr txBox="1"/>
          <p:nvPr>
            <p:ph idx="1" type="body"/>
          </p:nvPr>
        </p:nvSpPr>
        <p:spPr>
          <a:xfrm>
            <a:off x="311700" y="1152475"/>
            <a:ext cx="8520600" cy="37476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Clr>
                <a:schemeClr val="dk2"/>
              </a:buClr>
              <a:buSzPts val="1100"/>
              <a:buFont typeface="Arial"/>
              <a:buChar char="●"/>
            </a:pPr>
            <a:r>
              <a:rPr b="1" lang="en" sz="1100">
                <a:solidFill>
                  <a:schemeClr val="dk2"/>
                </a:solidFill>
                <a:latin typeface="Arial"/>
                <a:ea typeface="Arial"/>
                <a:cs typeface="Arial"/>
                <a:sym typeface="Arial"/>
              </a:rPr>
              <a:t>What’s your application?</a:t>
            </a:r>
            <a:endParaRPr b="1" sz="1100">
              <a:solidFill>
                <a:schemeClr val="dk2"/>
              </a:solidFill>
              <a:latin typeface="Arial"/>
              <a:ea typeface="Arial"/>
              <a:cs typeface="Arial"/>
              <a:sym typeface="Arial"/>
            </a:endParaRPr>
          </a:p>
          <a:p>
            <a:pPr indent="-298450" lvl="1" marL="914400" rtl="0" algn="l">
              <a:spcBef>
                <a:spcPts val="0"/>
              </a:spcBef>
              <a:spcAft>
                <a:spcPts val="0"/>
              </a:spcAft>
              <a:buClr>
                <a:schemeClr val="dk2"/>
              </a:buClr>
              <a:buSzPts val="1100"/>
              <a:buFont typeface="Arial"/>
              <a:buChar char="○"/>
            </a:pPr>
            <a:r>
              <a:rPr lang="en" sz="1100">
                <a:solidFill>
                  <a:schemeClr val="dk2"/>
                </a:solidFill>
                <a:latin typeface="Arial"/>
                <a:ea typeface="Arial"/>
                <a:cs typeface="Arial"/>
                <a:sym typeface="Arial"/>
              </a:rPr>
              <a:t>A </a:t>
            </a:r>
            <a:r>
              <a:rPr b="1" lang="en" sz="1100">
                <a:solidFill>
                  <a:schemeClr val="dk2"/>
                </a:solidFill>
                <a:latin typeface="Arial"/>
                <a:ea typeface="Arial"/>
                <a:cs typeface="Arial"/>
                <a:sym typeface="Arial"/>
              </a:rPr>
              <a:t>streamlined interface</a:t>
            </a:r>
            <a:r>
              <a:rPr lang="en" sz="1100">
                <a:solidFill>
                  <a:schemeClr val="dk2"/>
                </a:solidFill>
                <a:latin typeface="Arial"/>
                <a:ea typeface="Arial"/>
                <a:cs typeface="Arial"/>
                <a:sym typeface="Arial"/>
              </a:rPr>
              <a:t> for retailers to </a:t>
            </a:r>
            <a:r>
              <a:rPr b="1" lang="en" sz="1100">
                <a:solidFill>
                  <a:schemeClr val="dk2"/>
                </a:solidFill>
                <a:latin typeface="Arial"/>
                <a:ea typeface="Arial"/>
                <a:cs typeface="Arial"/>
                <a:sym typeface="Arial"/>
              </a:rPr>
              <a:t>analyze customer feedback </a:t>
            </a:r>
            <a:r>
              <a:rPr lang="en" sz="1100">
                <a:solidFill>
                  <a:schemeClr val="dk2"/>
                </a:solidFill>
                <a:latin typeface="Arial"/>
                <a:ea typeface="Arial"/>
                <a:cs typeface="Arial"/>
                <a:sym typeface="Arial"/>
              </a:rPr>
              <a:t>and refine product offerings. It supports searching and filtering by categories, brands, and ratings, enabling insights into customer preferences and sentiment.</a:t>
            </a:r>
            <a:endParaRPr sz="1100">
              <a:solidFill>
                <a:schemeClr val="dk2"/>
              </a:solidFill>
              <a:latin typeface="Arial"/>
              <a:ea typeface="Arial"/>
              <a:cs typeface="Arial"/>
              <a:sym typeface="Arial"/>
            </a:endParaRPr>
          </a:p>
          <a:p>
            <a:pPr indent="-298450" lvl="0" marL="457200" rtl="0" algn="l">
              <a:spcBef>
                <a:spcPts val="0"/>
              </a:spcBef>
              <a:spcAft>
                <a:spcPts val="0"/>
              </a:spcAft>
              <a:buClr>
                <a:schemeClr val="dk2"/>
              </a:buClr>
              <a:buSzPts val="1100"/>
              <a:buFont typeface="Arial"/>
              <a:buChar char="●"/>
            </a:pPr>
            <a:r>
              <a:rPr b="1" lang="en" sz="1100">
                <a:solidFill>
                  <a:schemeClr val="dk2"/>
                </a:solidFill>
                <a:latin typeface="Arial"/>
                <a:ea typeface="Arial"/>
                <a:cs typeface="Arial"/>
                <a:sym typeface="Arial"/>
              </a:rPr>
              <a:t>What use case are you trying to solve?</a:t>
            </a:r>
            <a:endParaRPr b="1" sz="1100">
              <a:solidFill>
                <a:schemeClr val="dk2"/>
              </a:solidFill>
              <a:latin typeface="Arial"/>
              <a:ea typeface="Arial"/>
              <a:cs typeface="Arial"/>
              <a:sym typeface="Arial"/>
            </a:endParaRPr>
          </a:p>
          <a:p>
            <a:pPr indent="-298450" lvl="1" marL="914400" rtl="0" algn="l">
              <a:spcBef>
                <a:spcPts val="0"/>
              </a:spcBef>
              <a:spcAft>
                <a:spcPts val="0"/>
              </a:spcAft>
              <a:buClr>
                <a:schemeClr val="dk2"/>
              </a:buClr>
              <a:buSzPts val="1100"/>
              <a:buFont typeface="Arial"/>
              <a:buChar char="○"/>
            </a:pPr>
            <a:r>
              <a:rPr lang="en" sz="1100">
                <a:solidFill>
                  <a:schemeClr val="dk2"/>
                </a:solidFill>
                <a:latin typeface="Arial"/>
                <a:ea typeface="Arial"/>
                <a:cs typeface="Arial"/>
                <a:sym typeface="Arial"/>
              </a:rPr>
              <a:t>Independent retailers, constrained by logistics and storage, can outmaneuver larger competitors by leveraging this application. It </a:t>
            </a:r>
            <a:r>
              <a:rPr b="1" lang="en" sz="1100">
                <a:solidFill>
                  <a:schemeClr val="dk2"/>
                </a:solidFill>
                <a:latin typeface="Arial"/>
                <a:ea typeface="Arial"/>
                <a:cs typeface="Arial"/>
                <a:sym typeface="Arial"/>
              </a:rPr>
              <a:t>uses customer reviews</a:t>
            </a:r>
            <a:r>
              <a:rPr lang="en" sz="1100">
                <a:solidFill>
                  <a:schemeClr val="dk2"/>
                </a:solidFill>
                <a:latin typeface="Arial"/>
                <a:ea typeface="Arial"/>
                <a:cs typeface="Arial"/>
                <a:sym typeface="Arial"/>
              </a:rPr>
              <a:t> from these competitors to identify </a:t>
            </a:r>
            <a:r>
              <a:rPr b="1" lang="en" sz="1100">
                <a:solidFill>
                  <a:schemeClr val="dk2"/>
                </a:solidFill>
                <a:latin typeface="Arial"/>
                <a:ea typeface="Arial"/>
                <a:cs typeface="Arial"/>
                <a:sym typeface="Arial"/>
              </a:rPr>
              <a:t>trending</a:t>
            </a:r>
            <a:r>
              <a:rPr lang="en" sz="1100">
                <a:solidFill>
                  <a:schemeClr val="dk2"/>
                </a:solidFill>
                <a:latin typeface="Arial"/>
                <a:ea typeface="Arial"/>
                <a:cs typeface="Arial"/>
                <a:sym typeface="Arial"/>
              </a:rPr>
              <a:t> products, enabling small businesses to optimize inventory strategically. This approach turns logistical challenges into a competitive advantage, facilitating informed decisions to stay ahead in the market.</a:t>
            </a:r>
            <a:endParaRPr sz="1100">
              <a:solidFill>
                <a:schemeClr val="dk2"/>
              </a:solidFill>
              <a:latin typeface="Arial"/>
              <a:ea typeface="Arial"/>
              <a:cs typeface="Arial"/>
              <a:sym typeface="Arial"/>
            </a:endParaRPr>
          </a:p>
          <a:p>
            <a:pPr indent="-298450" lvl="0" marL="457200" rtl="0" algn="l">
              <a:spcBef>
                <a:spcPts val="0"/>
              </a:spcBef>
              <a:spcAft>
                <a:spcPts val="0"/>
              </a:spcAft>
              <a:buClr>
                <a:schemeClr val="dk2"/>
              </a:buClr>
              <a:buSzPts val="1100"/>
              <a:buFont typeface="Arial"/>
              <a:buChar char="●"/>
            </a:pPr>
            <a:r>
              <a:rPr b="1" lang="en" sz="1100">
                <a:solidFill>
                  <a:schemeClr val="dk2"/>
                </a:solidFill>
                <a:latin typeface="Arial"/>
                <a:ea typeface="Arial"/>
                <a:cs typeface="Arial"/>
                <a:sym typeface="Arial"/>
              </a:rPr>
              <a:t>What about it needs a Python library?</a:t>
            </a:r>
            <a:endParaRPr b="1" sz="1100">
              <a:solidFill>
                <a:schemeClr val="dk2"/>
              </a:solidFill>
              <a:latin typeface="Arial"/>
              <a:ea typeface="Arial"/>
              <a:cs typeface="Arial"/>
              <a:sym typeface="Arial"/>
            </a:endParaRPr>
          </a:p>
          <a:p>
            <a:pPr indent="-298450" lvl="1" marL="914400" rtl="0" algn="l">
              <a:spcBef>
                <a:spcPts val="0"/>
              </a:spcBef>
              <a:spcAft>
                <a:spcPts val="0"/>
              </a:spcAft>
              <a:buClr>
                <a:schemeClr val="dk2"/>
              </a:buClr>
              <a:buSzPts val="1100"/>
              <a:buFont typeface="Arial"/>
              <a:buChar char="○"/>
            </a:pPr>
            <a:r>
              <a:rPr lang="en" sz="1100">
                <a:solidFill>
                  <a:schemeClr val="dk2"/>
                </a:solidFill>
                <a:latin typeface="Arial"/>
                <a:ea typeface="Arial"/>
                <a:cs typeface="Arial"/>
                <a:sym typeface="Arial"/>
              </a:rPr>
              <a:t>Textblob: Simplifies text processing and sentiment analysis, ideal for quick insights into customer reviews.</a:t>
            </a:r>
            <a:endParaRPr sz="1100">
              <a:solidFill>
                <a:schemeClr val="dk2"/>
              </a:solidFill>
              <a:latin typeface="Arial"/>
              <a:ea typeface="Arial"/>
              <a:cs typeface="Arial"/>
              <a:sym typeface="Arial"/>
            </a:endParaRPr>
          </a:p>
          <a:p>
            <a:pPr indent="-298450" lvl="1" marL="914400" rtl="0" algn="l">
              <a:spcBef>
                <a:spcPts val="0"/>
              </a:spcBef>
              <a:spcAft>
                <a:spcPts val="0"/>
              </a:spcAft>
              <a:buClr>
                <a:schemeClr val="dk2"/>
              </a:buClr>
              <a:buSzPts val="1100"/>
              <a:buFont typeface="Arial"/>
              <a:buChar char="○"/>
            </a:pPr>
            <a:r>
              <a:rPr lang="en" sz="1100">
                <a:solidFill>
                  <a:schemeClr val="dk2"/>
                </a:solidFill>
                <a:latin typeface="Arial"/>
                <a:ea typeface="Arial"/>
                <a:cs typeface="Arial"/>
                <a:sym typeface="Arial"/>
              </a:rPr>
              <a:t>Transformers (by Hugging Face): Provides advanced natural language processing for deep sentiment analysis and nuanced feedback understanding.</a:t>
            </a:r>
            <a:endParaRPr sz="1100">
              <a:solidFill>
                <a:schemeClr val="dk2"/>
              </a:solidFill>
              <a:latin typeface="Arial"/>
              <a:ea typeface="Arial"/>
              <a:cs typeface="Arial"/>
              <a:sym typeface="Arial"/>
            </a:endParaRPr>
          </a:p>
          <a:p>
            <a:pPr indent="-298450" lvl="1" marL="914400" rtl="0" algn="l">
              <a:spcBef>
                <a:spcPts val="0"/>
              </a:spcBef>
              <a:spcAft>
                <a:spcPts val="0"/>
              </a:spcAft>
              <a:buClr>
                <a:schemeClr val="dk2"/>
              </a:buClr>
              <a:buSzPts val="1100"/>
              <a:buFont typeface="Arial"/>
              <a:buChar char="○"/>
            </a:pPr>
            <a:r>
              <a:rPr lang="en" sz="1100">
                <a:solidFill>
                  <a:schemeClr val="dk2"/>
                </a:solidFill>
                <a:latin typeface="Arial"/>
                <a:ea typeface="Arial"/>
                <a:cs typeface="Arial"/>
                <a:sym typeface="Arial"/>
              </a:rPr>
              <a:t>LlAMA (from META): Offers detailed sentiment analysis with deep learning, enriching customer opinion insights.</a:t>
            </a:r>
            <a:endParaRPr sz="1100">
              <a:solidFill>
                <a:schemeClr val="dk2"/>
              </a:solidFill>
              <a:latin typeface="Arial"/>
              <a:ea typeface="Arial"/>
              <a:cs typeface="Arial"/>
              <a:sym typeface="Arial"/>
            </a:endParaRPr>
          </a:p>
          <a:p>
            <a:pPr indent="-298450" lvl="1" marL="914400" rtl="0" algn="l">
              <a:spcBef>
                <a:spcPts val="0"/>
              </a:spcBef>
              <a:spcAft>
                <a:spcPts val="0"/>
              </a:spcAft>
              <a:buClr>
                <a:schemeClr val="dk2"/>
              </a:buClr>
              <a:buSzPts val="1100"/>
              <a:buFont typeface="Arial"/>
              <a:buChar char="○"/>
            </a:pPr>
            <a:r>
              <a:rPr lang="en" sz="1100">
                <a:solidFill>
                  <a:schemeClr val="dk2"/>
                </a:solidFill>
                <a:latin typeface="Arial"/>
                <a:ea typeface="Arial"/>
                <a:cs typeface="Arial"/>
                <a:sym typeface="Arial"/>
              </a:rPr>
              <a:t>Standard data manipulation and visualization such as Pandas, Matplotlib, and Seaborn</a:t>
            </a:r>
            <a:endParaRPr sz="1100">
              <a:solidFill>
                <a:schemeClr val="dk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43221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 &amp; Use Case</a:t>
            </a:r>
            <a:endParaRPr/>
          </a:p>
        </p:txBody>
      </p:sp>
      <p:sp>
        <p:nvSpPr>
          <p:cNvPr id="79" name="Google Shape;79;p16"/>
          <p:cNvSpPr txBox="1"/>
          <p:nvPr>
            <p:ph idx="1" type="body"/>
          </p:nvPr>
        </p:nvSpPr>
        <p:spPr>
          <a:xfrm>
            <a:off x="311700" y="1152475"/>
            <a:ext cx="4208400" cy="374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100">
                <a:solidFill>
                  <a:schemeClr val="dk2"/>
                </a:solidFill>
                <a:latin typeface="Arial"/>
                <a:ea typeface="Arial"/>
                <a:cs typeface="Arial"/>
                <a:sym typeface="Arial"/>
              </a:rPr>
              <a:t>What’s your application?</a:t>
            </a:r>
            <a:endParaRPr b="1" sz="1100">
              <a:solidFill>
                <a:schemeClr val="dk2"/>
              </a:solidFill>
              <a:latin typeface="Arial"/>
              <a:ea typeface="Arial"/>
              <a:cs typeface="Arial"/>
              <a:sym typeface="Arial"/>
            </a:endParaRPr>
          </a:p>
          <a:p>
            <a:pPr indent="-298450" lvl="0" marL="457200" rtl="0" algn="l">
              <a:spcBef>
                <a:spcPts val="1200"/>
              </a:spcBef>
              <a:spcAft>
                <a:spcPts val="0"/>
              </a:spcAft>
              <a:buClr>
                <a:schemeClr val="dk2"/>
              </a:buClr>
              <a:buSzPts val="1100"/>
              <a:buFont typeface="Arial"/>
              <a:buChar char="●"/>
            </a:pPr>
            <a:r>
              <a:rPr lang="en" sz="1100">
                <a:solidFill>
                  <a:schemeClr val="dk2"/>
                </a:solidFill>
                <a:latin typeface="Arial"/>
                <a:ea typeface="Arial"/>
                <a:cs typeface="Arial"/>
                <a:sym typeface="Arial"/>
              </a:rPr>
              <a:t>A </a:t>
            </a:r>
            <a:r>
              <a:rPr b="1" lang="en" sz="1100">
                <a:solidFill>
                  <a:schemeClr val="dk2"/>
                </a:solidFill>
                <a:latin typeface="Arial"/>
                <a:ea typeface="Arial"/>
                <a:cs typeface="Arial"/>
                <a:sym typeface="Arial"/>
              </a:rPr>
              <a:t>streamlined interface</a:t>
            </a:r>
            <a:r>
              <a:rPr lang="en" sz="1100">
                <a:solidFill>
                  <a:schemeClr val="dk2"/>
                </a:solidFill>
                <a:latin typeface="Arial"/>
                <a:ea typeface="Arial"/>
                <a:cs typeface="Arial"/>
                <a:sym typeface="Arial"/>
              </a:rPr>
              <a:t> for retailers to </a:t>
            </a:r>
            <a:r>
              <a:rPr b="1" lang="en" sz="1100">
                <a:solidFill>
                  <a:schemeClr val="dk2"/>
                </a:solidFill>
                <a:latin typeface="Arial"/>
                <a:ea typeface="Arial"/>
                <a:cs typeface="Arial"/>
                <a:sym typeface="Arial"/>
              </a:rPr>
              <a:t>analyze customer feedback </a:t>
            </a:r>
            <a:r>
              <a:rPr lang="en" sz="1100">
                <a:solidFill>
                  <a:schemeClr val="dk2"/>
                </a:solidFill>
                <a:latin typeface="Arial"/>
                <a:ea typeface="Arial"/>
                <a:cs typeface="Arial"/>
                <a:sym typeface="Arial"/>
              </a:rPr>
              <a:t>and refine product offerings. It supports searching and filtering by categories, brands, and ratings, enabling insights into customer preferences and sentiment.</a:t>
            </a:r>
            <a:endParaRPr sz="1100">
              <a:solidFill>
                <a:schemeClr val="dk2"/>
              </a:solidFill>
              <a:latin typeface="Arial"/>
              <a:ea typeface="Arial"/>
              <a:cs typeface="Arial"/>
              <a:sym typeface="Arial"/>
            </a:endParaRPr>
          </a:p>
          <a:p>
            <a:pPr indent="0" lvl="0" marL="0" rtl="0" algn="l">
              <a:spcBef>
                <a:spcPts val="1200"/>
              </a:spcBef>
              <a:spcAft>
                <a:spcPts val="0"/>
              </a:spcAft>
              <a:buNone/>
            </a:pPr>
            <a:r>
              <a:rPr b="1" lang="en" sz="1100">
                <a:solidFill>
                  <a:schemeClr val="dk2"/>
                </a:solidFill>
                <a:latin typeface="Arial"/>
                <a:ea typeface="Arial"/>
                <a:cs typeface="Arial"/>
                <a:sym typeface="Arial"/>
              </a:rPr>
              <a:t>What use case are you trying to solve?</a:t>
            </a:r>
            <a:endParaRPr b="1" sz="1100">
              <a:solidFill>
                <a:schemeClr val="dk2"/>
              </a:solidFill>
              <a:latin typeface="Arial"/>
              <a:ea typeface="Arial"/>
              <a:cs typeface="Arial"/>
              <a:sym typeface="Arial"/>
            </a:endParaRPr>
          </a:p>
          <a:p>
            <a:pPr indent="-298450" lvl="0" marL="457200" rtl="0" algn="l">
              <a:spcBef>
                <a:spcPts val="1200"/>
              </a:spcBef>
              <a:spcAft>
                <a:spcPts val="0"/>
              </a:spcAft>
              <a:buClr>
                <a:schemeClr val="dk2"/>
              </a:buClr>
              <a:buSzPts val="1100"/>
              <a:buFont typeface="Arial"/>
              <a:buChar char="●"/>
            </a:pPr>
            <a:r>
              <a:rPr lang="en" sz="1100">
                <a:solidFill>
                  <a:schemeClr val="dk2"/>
                </a:solidFill>
                <a:latin typeface="Arial"/>
                <a:ea typeface="Arial"/>
                <a:cs typeface="Arial"/>
                <a:sym typeface="Arial"/>
              </a:rPr>
              <a:t>Independent retailers, constrained by logistics and storage, can outmaneuver larger competitors by leveraging this application. It </a:t>
            </a:r>
            <a:r>
              <a:rPr b="1" lang="en" sz="1100">
                <a:solidFill>
                  <a:schemeClr val="dk2"/>
                </a:solidFill>
                <a:latin typeface="Arial"/>
                <a:ea typeface="Arial"/>
                <a:cs typeface="Arial"/>
                <a:sym typeface="Arial"/>
              </a:rPr>
              <a:t>uses customer reviews</a:t>
            </a:r>
            <a:r>
              <a:rPr lang="en" sz="1100">
                <a:solidFill>
                  <a:schemeClr val="dk2"/>
                </a:solidFill>
                <a:latin typeface="Arial"/>
                <a:ea typeface="Arial"/>
                <a:cs typeface="Arial"/>
                <a:sym typeface="Arial"/>
              </a:rPr>
              <a:t> from these competitors to identify </a:t>
            </a:r>
            <a:r>
              <a:rPr b="1" lang="en" sz="1100">
                <a:solidFill>
                  <a:schemeClr val="dk2"/>
                </a:solidFill>
                <a:latin typeface="Arial"/>
                <a:ea typeface="Arial"/>
                <a:cs typeface="Arial"/>
                <a:sym typeface="Arial"/>
              </a:rPr>
              <a:t>trending</a:t>
            </a:r>
            <a:r>
              <a:rPr lang="en" sz="1100">
                <a:solidFill>
                  <a:schemeClr val="dk2"/>
                </a:solidFill>
                <a:latin typeface="Arial"/>
                <a:ea typeface="Arial"/>
                <a:cs typeface="Arial"/>
                <a:sym typeface="Arial"/>
              </a:rPr>
              <a:t> products, enabling small businesses to optimize inventory strategically. This approach turns logistical challenges into a competitive advantage, facilitating informed decisions to stay ahead in the market.</a:t>
            </a:r>
            <a:endParaRPr sz="1100">
              <a:solidFill>
                <a:schemeClr val="dk2"/>
              </a:solidFill>
              <a:latin typeface="Arial"/>
              <a:ea typeface="Arial"/>
              <a:cs typeface="Arial"/>
              <a:sym typeface="Arial"/>
            </a:endParaRPr>
          </a:p>
        </p:txBody>
      </p:sp>
      <p:pic>
        <p:nvPicPr>
          <p:cNvPr id="80" name="Google Shape;80;p16"/>
          <p:cNvPicPr preferRelativeResize="0"/>
          <p:nvPr/>
        </p:nvPicPr>
        <p:blipFill>
          <a:blip r:embed="rId3">
            <a:alphaModFix/>
          </a:blip>
          <a:stretch>
            <a:fillRect/>
          </a:stretch>
        </p:blipFill>
        <p:spPr>
          <a:xfrm>
            <a:off x="4951850" y="1068425"/>
            <a:ext cx="3499100" cy="3499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2700">
                <a:latin typeface="Arial"/>
                <a:ea typeface="Arial"/>
                <a:cs typeface="Arial"/>
                <a:sym typeface="Arial"/>
              </a:rPr>
              <a:t>Python Package Nominations</a:t>
            </a:r>
            <a:endParaRPr sz="2700"/>
          </a:p>
        </p:txBody>
      </p:sp>
      <p:graphicFrame>
        <p:nvGraphicFramePr>
          <p:cNvPr id="86" name="Google Shape;86;p17"/>
          <p:cNvGraphicFramePr/>
          <p:nvPr/>
        </p:nvGraphicFramePr>
        <p:xfrm>
          <a:off x="311700" y="1210450"/>
          <a:ext cx="3000000" cy="3000000"/>
        </p:xfrm>
        <a:graphic>
          <a:graphicData uri="http://schemas.openxmlformats.org/drawingml/2006/table">
            <a:tbl>
              <a:tblPr>
                <a:noFill/>
                <a:tableStyleId>{BE725CCA-8F77-41BA-A39B-950BEB80E8CE}</a:tableStyleId>
              </a:tblPr>
              <a:tblGrid>
                <a:gridCol w="1689575"/>
                <a:gridCol w="2159700"/>
                <a:gridCol w="2541175"/>
                <a:gridCol w="2130150"/>
              </a:tblGrid>
              <a:tr h="522250">
                <a:tc>
                  <a:txBody>
                    <a:bodyPr/>
                    <a:lstStyle/>
                    <a:p>
                      <a:pPr indent="0" lvl="0" marL="0" rtl="0" algn="l">
                        <a:spcBef>
                          <a:spcPts val="0"/>
                        </a:spcBef>
                        <a:spcAft>
                          <a:spcPts val="0"/>
                        </a:spcAft>
                        <a:buNone/>
                      </a:pPr>
                      <a:r>
                        <a:rPr b="1" lang="en" sz="1200">
                          <a:solidFill>
                            <a:schemeClr val="lt1"/>
                          </a:solidFill>
                        </a:rPr>
                        <a:t>Package</a:t>
                      </a:r>
                      <a:endParaRPr b="1" sz="1200">
                        <a:solidFill>
                          <a:schemeClr val="lt1"/>
                        </a:solidFill>
                      </a:endParaRPr>
                    </a:p>
                    <a:p>
                      <a:pPr indent="0" lvl="0" marL="0" rtl="0" algn="l">
                        <a:spcBef>
                          <a:spcPts val="0"/>
                        </a:spcBef>
                        <a:spcAft>
                          <a:spcPts val="0"/>
                        </a:spcAft>
                        <a:buNone/>
                      </a:pPr>
                      <a:r>
                        <a:rPr b="1" lang="en" sz="1200">
                          <a:solidFill>
                            <a:schemeClr val="lt1"/>
                          </a:solidFill>
                        </a:rPr>
                        <a:t>Name</a:t>
                      </a:r>
                      <a:endParaRPr b="1" sz="1200">
                        <a:solidFill>
                          <a:schemeClr val="lt1"/>
                        </a:solidFill>
                      </a:endParaRPr>
                    </a:p>
                  </a:txBody>
                  <a:tcPr marT="91425" marB="91425" marR="91425" marL="91425">
                    <a:solidFill>
                      <a:schemeClr val="dk1"/>
                    </a:solidFill>
                  </a:tcPr>
                </a:tc>
                <a:tc>
                  <a:txBody>
                    <a:bodyPr/>
                    <a:lstStyle/>
                    <a:p>
                      <a:pPr indent="0" lvl="0" marL="0" rtl="0" algn="l">
                        <a:spcBef>
                          <a:spcPts val="0"/>
                        </a:spcBef>
                        <a:spcAft>
                          <a:spcPts val="0"/>
                        </a:spcAft>
                        <a:buNone/>
                      </a:pPr>
                      <a:r>
                        <a:rPr b="1" lang="en" sz="1200"/>
                        <a:t>TextBlob</a:t>
                      </a:r>
                      <a:endParaRPr b="1" sz="1200"/>
                    </a:p>
                  </a:txBody>
                  <a:tcPr marT="91425" marB="91425" marR="91425" marL="91425"/>
                </a:tc>
                <a:tc>
                  <a:txBody>
                    <a:bodyPr/>
                    <a:lstStyle/>
                    <a:p>
                      <a:pPr indent="0" lvl="0" marL="0" rtl="0" algn="l">
                        <a:spcBef>
                          <a:spcPts val="0"/>
                        </a:spcBef>
                        <a:spcAft>
                          <a:spcPts val="0"/>
                        </a:spcAft>
                        <a:buNone/>
                      </a:pPr>
                      <a:r>
                        <a:rPr b="1" lang="en" sz="1200"/>
                        <a:t>Transformers (default model)</a:t>
                      </a:r>
                      <a:endParaRPr b="1" sz="12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b="1" lang="en" sz="1200"/>
                        <a:t>Transformers (Llama 2 model)</a:t>
                      </a:r>
                      <a:endParaRPr b="1" sz="12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22250">
                <a:tc>
                  <a:txBody>
                    <a:bodyPr/>
                    <a:lstStyle/>
                    <a:p>
                      <a:pPr indent="0" lvl="0" marL="0" rtl="0" algn="l">
                        <a:spcBef>
                          <a:spcPts val="0"/>
                        </a:spcBef>
                        <a:spcAft>
                          <a:spcPts val="0"/>
                        </a:spcAft>
                        <a:buNone/>
                      </a:pPr>
                      <a:r>
                        <a:rPr b="1" lang="en" sz="1200">
                          <a:solidFill>
                            <a:schemeClr val="lt1"/>
                          </a:solidFill>
                        </a:rPr>
                        <a:t>Authored By</a:t>
                      </a:r>
                      <a:endParaRPr b="1" sz="1200">
                        <a:solidFill>
                          <a:schemeClr val="lt1"/>
                        </a:solidFill>
                      </a:endParaRPr>
                    </a:p>
                  </a:txBody>
                  <a:tcPr marT="91425" marB="91425" marR="91425" marL="91425">
                    <a:solidFill>
                      <a:schemeClr val="dk1"/>
                    </a:solidFill>
                  </a:tcPr>
                </a:tc>
                <a:tc>
                  <a:txBody>
                    <a:bodyPr/>
                    <a:lstStyle/>
                    <a:p>
                      <a:pPr indent="0" lvl="0" marL="0" rtl="0" algn="l">
                        <a:spcBef>
                          <a:spcPts val="0"/>
                        </a:spcBef>
                        <a:spcAft>
                          <a:spcPts val="0"/>
                        </a:spcAft>
                        <a:buNone/>
                      </a:pPr>
                      <a:r>
                        <a:rPr lang="en" sz="1200"/>
                        <a:t>Steven Loria </a:t>
                      </a:r>
                      <a:r>
                        <a:rPr lang="en" sz="1200"/>
                        <a:t>and contributors.</a:t>
                      </a:r>
                      <a:endParaRPr sz="1200"/>
                    </a:p>
                  </a:txBody>
                  <a:tcPr marT="91425" marB="91425" marR="91425" marL="91425"/>
                </a:tc>
                <a:tc>
                  <a:txBody>
                    <a:bodyPr/>
                    <a:lstStyle/>
                    <a:p>
                      <a:pPr indent="0" lvl="0" marL="0" rtl="0" algn="l">
                        <a:spcBef>
                          <a:spcPts val="0"/>
                        </a:spcBef>
                        <a:spcAft>
                          <a:spcPts val="0"/>
                        </a:spcAft>
                        <a:buNone/>
                      </a:pPr>
                      <a:r>
                        <a:rPr lang="en" sz="1200"/>
                        <a:t>Hugging Face </a:t>
                      </a:r>
                      <a:endParaRPr sz="12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1200"/>
                        <a:t>HuggingFace + Meta</a:t>
                      </a:r>
                      <a:endParaRPr sz="12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589875">
                <a:tc>
                  <a:txBody>
                    <a:bodyPr/>
                    <a:lstStyle/>
                    <a:p>
                      <a:pPr indent="0" lvl="0" marL="0" rtl="0" algn="l">
                        <a:spcBef>
                          <a:spcPts val="0"/>
                        </a:spcBef>
                        <a:spcAft>
                          <a:spcPts val="0"/>
                        </a:spcAft>
                        <a:buClr>
                          <a:schemeClr val="dk2"/>
                        </a:buClr>
                        <a:buSzPts val="1100"/>
                        <a:buFont typeface="Arial"/>
                        <a:buNone/>
                      </a:pPr>
                      <a:r>
                        <a:rPr b="1" lang="en" sz="1200">
                          <a:solidFill>
                            <a:schemeClr val="lt1"/>
                          </a:solidFill>
                        </a:rPr>
                        <a:t>What does it do?</a:t>
                      </a:r>
                      <a:endParaRPr b="1" sz="1200">
                        <a:solidFill>
                          <a:schemeClr val="lt1"/>
                        </a:solidFill>
                      </a:endParaRPr>
                    </a:p>
                  </a:txBody>
                  <a:tcPr marT="91425" marB="91425" marR="91425" marL="91425">
                    <a:solidFill>
                      <a:schemeClr val="dk1"/>
                    </a:solidFill>
                  </a:tcPr>
                </a:tc>
                <a:tc>
                  <a:txBody>
                    <a:bodyPr/>
                    <a:lstStyle/>
                    <a:p>
                      <a:pPr indent="0" lvl="0" marL="0" rtl="0" algn="l">
                        <a:spcBef>
                          <a:spcPts val="0"/>
                        </a:spcBef>
                        <a:spcAft>
                          <a:spcPts val="0"/>
                        </a:spcAft>
                        <a:buNone/>
                      </a:pPr>
                      <a:r>
                        <a:rPr lang="en" sz="1200"/>
                        <a:t>Python library for processing textual data , provides a consistent API for diving into common natural language processing (NLP) tasks such as sentiment analysis.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solidFill>
                            <a:schemeClr val="dk2"/>
                          </a:solidFill>
                        </a:rPr>
                        <a:t>Think of it as a gentler introduction to natural language processing, making it easier to figure out what people are saying in their reviews.</a:t>
                      </a:r>
                      <a:endParaRPr sz="1200"/>
                    </a:p>
                  </a:txBody>
                  <a:tcPr marT="91425" marB="91425" marR="91425" marL="91425"/>
                </a:tc>
                <a:tc>
                  <a:txBody>
                    <a:bodyPr/>
                    <a:lstStyle/>
                    <a:p>
                      <a:pPr indent="0" lvl="0" marL="0" rtl="0" algn="l">
                        <a:lnSpc>
                          <a:spcPct val="115000"/>
                        </a:lnSpc>
                        <a:spcBef>
                          <a:spcPts val="2200"/>
                        </a:spcBef>
                        <a:spcAft>
                          <a:spcPts val="0"/>
                        </a:spcAft>
                        <a:buNone/>
                      </a:pPr>
                      <a:r>
                        <a:rPr lang="en" sz="1200"/>
                        <a:t>This library is  designed to simplify the process of taking raw text input in the form of prompts and produce outputs like text generation or sentiment classification using minimal set up. </a:t>
                      </a:r>
                      <a:endParaRPr sz="1200"/>
                    </a:p>
                    <a:p>
                      <a:pPr indent="0" lvl="0" marL="0" rtl="0" algn="l">
                        <a:lnSpc>
                          <a:spcPct val="115000"/>
                        </a:lnSpc>
                        <a:spcBef>
                          <a:spcPts val="2200"/>
                        </a:spcBef>
                        <a:spcAft>
                          <a:spcPts val="2200"/>
                        </a:spcAft>
                        <a:buNone/>
                      </a:pPr>
                      <a:r>
                        <a:rPr lang="en" sz="1200"/>
                        <a:t>This uses the default model and tokenizer suitable for whatever task you have chosen.</a:t>
                      </a:r>
                      <a:endParaRPr sz="12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lnSpc>
                          <a:spcPct val="115000"/>
                        </a:lnSpc>
                        <a:spcBef>
                          <a:spcPts val="2200"/>
                        </a:spcBef>
                        <a:spcAft>
                          <a:spcPts val="2200"/>
                        </a:spcAft>
                        <a:buNone/>
                      </a:pPr>
                      <a:r>
                        <a:rPr lang="en" sz="1200">
                          <a:solidFill>
                            <a:schemeClr val="dk2"/>
                          </a:solidFill>
                        </a:rPr>
                        <a:t>Powerful library for sentiment analysis, offering various pre-trained LLM models (like Llama2, BERT, OpenAI - GPT-2)  to analyze the emotional tone of text data. Models demonstrate  zero- or few-shot learning. This means the model can solve tasks it wasn’t explicitly trained to do.</a:t>
                      </a:r>
                      <a:endParaRPr sz="12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2700">
                <a:latin typeface="Arial"/>
                <a:ea typeface="Arial"/>
                <a:cs typeface="Arial"/>
                <a:sym typeface="Arial"/>
              </a:rPr>
              <a:t>Comparisons Continued…</a:t>
            </a:r>
            <a:endParaRPr sz="2700"/>
          </a:p>
        </p:txBody>
      </p:sp>
      <p:graphicFrame>
        <p:nvGraphicFramePr>
          <p:cNvPr id="92" name="Google Shape;92;p18"/>
          <p:cNvGraphicFramePr/>
          <p:nvPr/>
        </p:nvGraphicFramePr>
        <p:xfrm>
          <a:off x="311700" y="1210450"/>
          <a:ext cx="3000000" cy="3000000"/>
        </p:xfrm>
        <a:graphic>
          <a:graphicData uri="http://schemas.openxmlformats.org/drawingml/2006/table">
            <a:tbl>
              <a:tblPr>
                <a:noFill/>
                <a:tableStyleId>{BE725CCA-8F77-41BA-A39B-950BEB80E8CE}</a:tableStyleId>
              </a:tblPr>
              <a:tblGrid>
                <a:gridCol w="1689575"/>
                <a:gridCol w="2159700"/>
                <a:gridCol w="2541175"/>
                <a:gridCol w="2130150"/>
              </a:tblGrid>
              <a:tr h="645700">
                <a:tc>
                  <a:txBody>
                    <a:bodyPr/>
                    <a:lstStyle/>
                    <a:p>
                      <a:pPr indent="0" lvl="0" marL="0" rtl="0" algn="l">
                        <a:spcBef>
                          <a:spcPts val="0"/>
                        </a:spcBef>
                        <a:spcAft>
                          <a:spcPts val="0"/>
                        </a:spcAft>
                        <a:buNone/>
                      </a:pPr>
                      <a:r>
                        <a:rPr b="1" lang="en" sz="1200">
                          <a:solidFill>
                            <a:schemeClr val="lt1"/>
                          </a:solidFill>
                        </a:rPr>
                        <a:t>Package</a:t>
                      </a:r>
                      <a:endParaRPr b="1" sz="1200">
                        <a:solidFill>
                          <a:schemeClr val="lt1"/>
                        </a:solidFill>
                      </a:endParaRPr>
                    </a:p>
                    <a:p>
                      <a:pPr indent="0" lvl="0" marL="0" rtl="0" algn="l">
                        <a:spcBef>
                          <a:spcPts val="0"/>
                        </a:spcBef>
                        <a:spcAft>
                          <a:spcPts val="0"/>
                        </a:spcAft>
                        <a:buNone/>
                      </a:pPr>
                      <a:r>
                        <a:rPr b="1" lang="en" sz="1200">
                          <a:solidFill>
                            <a:schemeClr val="lt1"/>
                          </a:solidFill>
                        </a:rPr>
                        <a:t>Name</a:t>
                      </a:r>
                      <a:endParaRPr b="1" sz="1200">
                        <a:solidFill>
                          <a:schemeClr val="lt1"/>
                        </a:solidFill>
                      </a:endParaRPr>
                    </a:p>
                  </a:txBody>
                  <a:tcPr marT="91425" marB="91425" marR="91425" marL="91425">
                    <a:solidFill>
                      <a:schemeClr val="dk1"/>
                    </a:solidFill>
                  </a:tcPr>
                </a:tc>
                <a:tc>
                  <a:txBody>
                    <a:bodyPr/>
                    <a:lstStyle/>
                    <a:p>
                      <a:pPr indent="0" lvl="0" marL="0" rtl="0" algn="l">
                        <a:spcBef>
                          <a:spcPts val="0"/>
                        </a:spcBef>
                        <a:spcAft>
                          <a:spcPts val="0"/>
                        </a:spcAft>
                        <a:buNone/>
                      </a:pPr>
                      <a:r>
                        <a:rPr b="1" lang="en" sz="1200"/>
                        <a:t>TextBlob</a:t>
                      </a:r>
                      <a:endParaRPr b="1" sz="1200"/>
                    </a:p>
                  </a:txBody>
                  <a:tcPr marT="91425" marB="91425" marR="91425" marL="91425"/>
                </a:tc>
                <a:tc>
                  <a:txBody>
                    <a:bodyPr/>
                    <a:lstStyle/>
                    <a:p>
                      <a:pPr indent="0" lvl="0" marL="0" rtl="0" algn="l">
                        <a:spcBef>
                          <a:spcPts val="0"/>
                        </a:spcBef>
                        <a:spcAft>
                          <a:spcPts val="0"/>
                        </a:spcAft>
                        <a:buNone/>
                      </a:pPr>
                      <a:r>
                        <a:rPr b="1" lang="en" sz="1200"/>
                        <a:t>Transformers</a:t>
                      </a:r>
                      <a:r>
                        <a:rPr b="1" lang="en" sz="1200"/>
                        <a:t> (default model)</a:t>
                      </a:r>
                      <a:endParaRPr b="1" sz="12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b="1" lang="en" sz="1200"/>
                        <a:t>Transformers (Llama 2 model)</a:t>
                      </a:r>
                      <a:endParaRPr b="1" sz="12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072950">
                <a:tc>
                  <a:txBody>
                    <a:bodyPr/>
                    <a:lstStyle/>
                    <a:p>
                      <a:pPr indent="0" lvl="0" marL="0" rtl="0" algn="l">
                        <a:spcBef>
                          <a:spcPts val="0"/>
                        </a:spcBef>
                        <a:spcAft>
                          <a:spcPts val="0"/>
                        </a:spcAft>
                        <a:buNone/>
                      </a:pPr>
                      <a:r>
                        <a:rPr b="1" lang="en" sz="1200">
                          <a:solidFill>
                            <a:schemeClr val="lt1"/>
                          </a:solidFill>
                        </a:rPr>
                        <a:t>Features</a:t>
                      </a:r>
                      <a:endParaRPr b="1" sz="1200">
                        <a:solidFill>
                          <a:schemeClr val="lt1"/>
                        </a:solidFill>
                      </a:endParaRPr>
                    </a:p>
                  </a:txBody>
                  <a:tcPr marT="91425" marB="91425" marR="91425" marL="91425">
                    <a:solidFill>
                      <a:schemeClr val="dk1"/>
                    </a:solidFill>
                  </a:tcPr>
                </a:tc>
                <a:tc>
                  <a:txBody>
                    <a:bodyPr/>
                    <a:lstStyle/>
                    <a:p>
                      <a:pPr indent="-304800" lvl="0" marL="457200" rtl="0" algn="l">
                        <a:spcBef>
                          <a:spcPts val="0"/>
                        </a:spcBef>
                        <a:spcAft>
                          <a:spcPts val="0"/>
                        </a:spcAft>
                        <a:buSzPts val="1200"/>
                        <a:buChar char="●"/>
                      </a:pPr>
                      <a:r>
                        <a:rPr lang="en" sz="1200"/>
                        <a:t>Quick &amp; easy</a:t>
                      </a:r>
                      <a:endParaRPr sz="1200"/>
                    </a:p>
                    <a:p>
                      <a:pPr indent="-304800" lvl="0" marL="457200" rtl="0" algn="l">
                        <a:spcBef>
                          <a:spcPts val="0"/>
                        </a:spcBef>
                        <a:spcAft>
                          <a:spcPts val="0"/>
                        </a:spcAft>
                        <a:buSzPts val="1200"/>
                        <a:buChar char="●"/>
                      </a:pPr>
                      <a:r>
                        <a:rPr lang="en" sz="1200"/>
                        <a:t>Lightweight</a:t>
                      </a:r>
                      <a:endParaRPr sz="1200"/>
                    </a:p>
                    <a:p>
                      <a:pPr indent="-304800" lvl="0" marL="457200" rtl="0" algn="l">
                        <a:spcBef>
                          <a:spcPts val="0"/>
                        </a:spcBef>
                        <a:spcAft>
                          <a:spcPts val="0"/>
                        </a:spcAft>
                        <a:buSzPts val="1200"/>
                        <a:buChar char="●"/>
                      </a:pPr>
                      <a:r>
                        <a:rPr lang="en" sz="1200"/>
                        <a:t>Your data is NOT shared</a:t>
                      </a:r>
                      <a:endParaRPr sz="1200"/>
                    </a:p>
                  </a:txBody>
                  <a:tcPr marT="91425" marB="91425" marR="91425" marL="91425"/>
                </a:tc>
                <a:tc>
                  <a:txBody>
                    <a:bodyPr/>
                    <a:lstStyle/>
                    <a:p>
                      <a:pPr indent="-304800" lvl="0" marL="457200" rtl="0" algn="l">
                        <a:spcBef>
                          <a:spcPts val="0"/>
                        </a:spcBef>
                        <a:spcAft>
                          <a:spcPts val="0"/>
                        </a:spcAft>
                        <a:buSzPts val="1200"/>
                        <a:buChar char="●"/>
                      </a:pPr>
                      <a:r>
                        <a:rPr lang="en" sz="1200"/>
                        <a:t>State of art</a:t>
                      </a:r>
                      <a:endParaRPr sz="1200"/>
                    </a:p>
                    <a:p>
                      <a:pPr indent="-304800" lvl="0" marL="457200" rtl="0" algn="l">
                        <a:spcBef>
                          <a:spcPts val="0"/>
                        </a:spcBef>
                        <a:spcAft>
                          <a:spcPts val="0"/>
                        </a:spcAft>
                        <a:buSzPts val="1200"/>
                        <a:buChar char="●"/>
                      </a:pPr>
                      <a:r>
                        <a:rPr lang="en" sz="1200"/>
                        <a:t>Open model, no need to request access to a closed model</a:t>
                      </a:r>
                      <a:endParaRPr sz="1200"/>
                    </a:p>
                    <a:p>
                      <a:pPr indent="-304800" lvl="0" marL="457200" rtl="0" algn="l">
                        <a:spcBef>
                          <a:spcPts val="0"/>
                        </a:spcBef>
                        <a:spcAft>
                          <a:spcPts val="0"/>
                        </a:spcAft>
                        <a:buSzPts val="1200"/>
                        <a:buChar char="●"/>
                      </a:pPr>
                      <a:r>
                        <a:rPr lang="en" sz="1200"/>
                        <a:t>Your data is potentially shared</a:t>
                      </a:r>
                      <a:endParaRPr sz="1200"/>
                    </a:p>
                  </a:txBody>
                  <a:tcPr marT="91425" marB="91425" marR="91425" marL="91425">
                    <a:lnR cap="flat" cmpd="sng" w="9525">
                      <a:solidFill>
                        <a:srgbClr val="9E9E9E"/>
                      </a:solidFill>
                      <a:prstDash val="solid"/>
                      <a:round/>
                      <a:headEnd len="sm" w="sm" type="none"/>
                      <a:tailEnd len="sm" w="sm" type="none"/>
                    </a:lnR>
                  </a:tcPr>
                </a:tc>
                <a:tc>
                  <a:txBody>
                    <a:bodyPr/>
                    <a:lstStyle/>
                    <a:p>
                      <a:pPr indent="-304800" lvl="0" marL="457200" rtl="0" algn="l">
                        <a:spcBef>
                          <a:spcPts val="0"/>
                        </a:spcBef>
                        <a:spcAft>
                          <a:spcPts val="0"/>
                        </a:spcAft>
                        <a:buClr>
                          <a:schemeClr val="dk2"/>
                        </a:buClr>
                        <a:buSzPts val="1200"/>
                        <a:buChar char="●"/>
                      </a:pPr>
                      <a:r>
                        <a:rPr lang="en" sz="1200">
                          <a:solidFill>
                            <a:schemeClr val="dk2"/>
                          </a:solidFill>
                        </a:rPr>
                        <a:t>State of art</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Model with guardrails in place</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Large scale model</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Your data is potentially shared</a:t>
                      </a:r>
                      <a:endParaRPr sz="1200">
                        <a:solidFill>
                          <a:schemeClr val="dk2"/>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And The Chosen Package</a:t>
            </a:r>
            <a:endParaRPr/>
          </a:p>
        </p:txBody>
      </p:sp>
      <p:sp>
        <p:nvSpPr>
          <p:cNvPr id="98" name="Google Shape;98;p19"/>
          <p:cNvSpPr txBox="1"/>
          <p:nvPr>
            <p:ph idx="1" type="body"/>
          </p:nvPr>
        </p:nvSpPr>
        <p:spPr>
          <a:xfrm>
            <a:off x="311700" y="1152475"/>
            <a:ext cx="4743300" cy="347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solidFill>
                  <a:srgbClr val="000000"/>
                </a:solidFill>
                <a:latin typeface="Arial"/>
                <a:ea typeface="Arial"/>
                <a:cs typeface="Arial"/>
                <a:sym typeface="Arial"/>
              </a:rPr>
              <a:t>We will be using Hugging Face Transformers </a:t>
            </a:r>
            <a:r>
              <a:rPr lang="en" sz="1200">
                <a:solidFill>
                  <a:srgbClr val="000000"/>
                </a:solidFill>
                <a:latin typeface="Arial"/>
                <a:ea typeface="Arial"/>
                <a:cs typeface="Arial"/>
                <a:sym typeface="Arial"/>
              </a:rPr>
              <a:t>package</a:t>
            </a:r>
            <a:r>
              <a:rPr lang="en" sz="1200">
                <a:solidFill>
                  <a:srgbClr val="000000"/>
                </a:solidFill>
                <a:latin typeface="Arial"/>
                <a:ea typeface="Arial"/>
                <a:cs typeface="Arial"/>
                <a:sym typeface="Arial"/>
              </a:rPr>
              <a:t> and loading model </a:t>
            </a:r>
            <a:r>
              <a:rPr b="1" lang="en" sz="1200">
                <a:solidFill>
                  <a:schemeClr val="dk2"/>
                </a:solidFill>
                <a:latin typeface="Arial"/>
                <a:ea typeface="Arial"/>
                <a:cs typeface="Arial"/>
                <a:sym typeface="Arial"/>
              </a:rPr>
              <a:t>Llama-2-7b-hf</a:t>
            </a:r>
            <a:endParaRPr b="1" sz="1200">
              <a:solidFill>
                <a:srgbClr val="000000"/>
              </a:solidFill>
              <a:latin typeface="Arial"/>
              <a:ea typeface="Arial"/>
              <a:cs typeface="Arial"/>
              <a:sym typeface="Arial"/>
            </a:endParaRPr>
          </a:p>
          <a:p>
            <a:pPr indent="0" lvl="0" marL="0" rtl="0" algn="l">
              <a:spcBef>
                <a:spcPts val="1200"/>
              </a:spcBef>
              <a:spcAft>
                <a:spcPts val="0"/>
              </a:spcAft>
              <a:buNone/>
            </a:pPr>
            <a:r>
              <a:rPr lang="en" sz="1200" u="sng">
                <a:solidFill>
                  <a:schemeClr val="hlink"/>
                </a:solidFill>
                <a:latin typeface="Arial"/>
                <a:ea typeface="Arial"/>
                <a:cs typeface="Arial"/>
                <a:sym typeface="Arial"/>
                <a:hlinkClick r:id="rId3"/>
              </a:rPr>
              <a:t>https://huggingface.co/meta-llama/Llama-2-7b-hf</a:t>
            </a:r>
            <a:r>
              <a:rPr lang="en" sz="1200">
                <a:solidFill>
                  <a:srgbClr val="000000"/>
                </a:solidFill>
                <a:latin typeface="Arial"/>
                <a:ea typeface="Arial"/>
                <a:cs typeface="Arial"/>
                <a:sym typeface="Arial"/>
              </a:rPr>
              <a:t> </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chemeClr val="dk2"/>
                </a:solidFill>
                <a:latin typeface="Arial"/>
                <a:ea typeface="Arial"/>
                <a:cs typeface="Arial"/>
                <a:sym typeface="Arial"/>
              </a:rPr>
              <a:t>Scale: LLaMA models come in various sizes, with billions of parameters, enabling them to capture a wide range of language nuances and knowledge.</a:t>
            </a:r>
            <a:endParaRPr sz="120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t/>
            </a:r>
            <a:endParaRPr sz="1200">
              <a:solidFill>
                <a:schemeClr val="dk2"/>
              </a:solidFill>
              <a:latin typeface="Arial"/>
              <a:ea typeface="Arial"/>
              <a:cs typeface="Arial"/>
              <a:sym typeface="Arial"/>
            </a:endParaRPr>
          </a:p>
          <a:p>
            <a:pPr indent="0" lvl="0" marL="0" rtl="0" algn="l">
              <a:spcBef>
                <a:spcPts val="0"/>
              </a:spcBef>
              <a:spcAft>
                <a:spcPts val="0"/>
              </a:spcAft>
              <a:buNone/>
            </a:pPr>
            <a:r>
              <a:rPr lang="en" sz="1200">
                <a:solidFill>
                  <a:schemeClr val="dk2"/>
                </a:solidFill>
                <a:latin typeface="Arial"/>
                <a:ea typeface="Arial"/>
                <a:cs typeface="Arial"/>
                <a:sym typeface="Arial"/>
              </a:rPr>
              <a:t>Versatility: They can be applied to multiple NLP tasks without needing task-specific training for each new application.</a:t>
            </a:r>
            <a:endParaRPr sz="120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t/>
            </a:r>
            <a:endParaRPr sz="120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lang="en" sz="1200">
                <a:solidFill>
                  <a:schemeClr val="dk2"/>
                </a:solidFill>
                <a:latin typeface="Arial"/>
                <a:ea typeface="Arial"/>
                <a:cs typeface="Arial"/>
                <a:sym typeface="Arial"/>
              </a:rPr>
              <a:t>Understanding and Generation: Capable of both interpreting input text and generating coherent and contextually relevant responses or new text.</a:t>
            </a:r>
            <a:endParaRPr sz="1200">
              <a:solidFill>
                <a:srgbClr val="000000"/>
              </a:solidFill>
              <a:latin typeface="Arial"/>
              <a:ea typeface="Arial"/>
              <a:cs typeface="Arial"/>
              <a:sym typeface="Arial"/>
            </a:endParaRPr>
          </a:p>
        </p:txBody>
      </p:sp>
      <p:pic>
        <p:nvPicPr>
          <p:cNvPr id="99" name="Google Shape;99;p19"/>
          <p:cNvPicPr preferRelativeResize="0"/>
          <p:nvPr/>
        </p:nvPicPr>
        <p:blipFill>
          <a:blip r:embed="rId4">
            <a:alphaModFix/>
          </a:blip>
          <a:stretch>
            <a:fillRect/>
          </a:stretch>
        </p:blipFill>
        <p:spPr>
          <a:xfrm>
            <a:off x="5332200" y="1247538"/>
            <a:ext cx="3280876" cy="32808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1200"/>
              </a:spcAft>
              <a:buClr>
                <a:schemeClr val="dk2"/>
              </a:buClr>
              <a:buSzPct val="44000"/>
              <a:buFont typeface="Arial"/>
              <a:buNone/>
            </a:pPr>
            <a:r>
              <a:rPr lang="en" sz="2500">
                <a:highlight>
                  <a:srgbClr val="FFFFFF"/>
                </a:highlight>
                <a:latin typeface="Arial"/>
                <a:ea typeface="Arial"/>
                <a:cs typeface="Arial"/>
                <a:sym typeface="Arial"/>
              </a:rPr>
              <a:t>Drawbacks/Remaining Concerns</a:t>
            </a:r>
            <a:endParaRPr/>
          </a:p>
        </p:txBody>
      </p:sp>
      <p:sp>
        <p:nvSpPr>
          <p:cNvPr id="105" name="Google Shape;105;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55000" lnSpcReduction="20000"/>
          </a:bodyPr>
          <a:lstStyle/>
          <a:p>
            <a:pPr indent="-228600" lvl="0" marL="457200" rtl="0" algn="l">
              <a:spcBef>
                <a:spcPts val="1200"/>
              </a:spcBef>
              <a:spcAft>
                <a:spcPts val="0"/>
              </a:spcAft>
              <a:buClr>
                <a:schemeClr val="dk2"/>
              </a:buClr>
              <a:buSzPct val="100000"/>
              <a:buFont typeface="Arial"/>
              <a:buNone/>
            </a:pPr>
            <a:r>
              <a:rPr lang="en" sz="1100">
                <a:solidFill>
                  <a:schemeClr val="dk2"/>
                </a:solidFill>
                <a:highlight>
                  <a:srgbClr val="FFFFFF"/>
                </a:highlight>
                <a:latin typeface="Arial"/>
                <a:ea typeface="Arial"/>
                <a:cs typeface="Arial"/>
                <a:sym typeface="Arial"/>
              </a:rPr>
              <a:t>							 								</a:t>
            </a:r>
            <a:br>
              <a:rPr lang="en" sz="1100">
                <a:solidFill>
                  <a:schemeClr val="dk2"/>
                </a:solidFill>
                <a:highlight>
                  <a:srgbClr val="FFFFFF"/>
                </a:highlight>
                <a:latin typeface="Arial"/>
                <a:ea typeface="Arial"/>
                <a:cs typeface="Arial"/>
                <a:sym typeface="Arial"/>
              </a:rPr>
            </a:br>
            <a:r>
              <a:rPr b="1" lang="en" sz="2200">
                <a:solidFill>
                  <a:srgbClr val="000000"/>
                </a:solidFill>
                <a:highlight>
                  <a:srgbClr val="FFFFFF"/>
                </a:highlight>
                <a:latin typeface="Arial"/>
                <a:ea typeface="Arial"/>
                <a:cs typeface="Arial"/>
                <a:sym typeface="Arial"/>
              </a:rPr>
              <a:t>●  Is there anything in the “con” list to be concerned about?</a:t>
            </a:r>
            <a:endParaRPr b="1" sz="2200">
              <a:solidFill>
                <a:srgbClr val="000000"/>
              </a:solidFill>
              <a:highlight>
                <a:srgbClr val="FFFFFF"/>
              </a:highlight>
              <a:latin typeface="Arial"/>
              <a:ea typeface="Arial"/>
              <a:cs typeface="Arial"/>
              <a:sym typeface="Arial"/>
            </a:endParaRPr>
          </a:p>
          <a:p>
            <a:pPr indent="-228600" lvl="0" marL="457200" rtl="0" algn="l">
              <a:spcBef>
                <a:spcPts val="0"/>
              </a:spcBef>
              <a:spcAft>
                <a:spcPts val="0"/>
              </a:spcAft>
              <a:buClr>
                <a:srgbClr val="595959"/>
              </a:buClr>
              <a:buSzPct val="100000"/>
              <a:buFont typeface="Arial"/>
              <a:buNone/>
            </a:pPr>
            <a:r>
              <a:rPr lang="en" sz="2500">
                <a:solidFill>
                  <a:srgbClr val="595959"/>
                </a:solidFill>
                <a:highlight>
                  <a:srgbClr val="FFFFFF"/>
                </a:highlight>
                <a:latin typeface="Arial"/>
                <a:ea typeface="Arial"/>
                <a:cs typeface="Arial"/>
                <a:sym typeface="Arial"/>
              </a:rPr>
              <a:t>Privacy</a:t>
            </a:r>
            <a:endParaRPr sz="2500">
              <a:solidFill>
                <a:srgbClr val="595959"/>
              </a:solidFill>
              <a:highlight>
                <a:srgbClr val="FFFFFF"/>
              </a:highlight>
              <a:latin typeface="Arial"/>
              <a:ea typeface="Arial"/>
              <a:cs typeface="Arial"/>
              <a:sym typeface="Arial"/>
            </a:endParaRPr>
          </a:p>
          <a:p>
            <a:pPr indent="-228600" lvl="0" marL="457200" rtl="0" algn="l">
              <a:spcBef>
                <a:spcPts val="0"/>
              </a:spcBef>
              <a:spcAft>
                <a:spcPts val="0"/>
              </a:spcAft>
              <a:buClr>
                <a:schemeClr val="dk2"/>
              </a:buClr>
              <a:buSzPct val="44000"/>
              <a:buFont typeface="Arial"/>
              <a:buNone/>
            </a:pPr>
            <a:r>
              <a:rPr lang="en" sz="2500">
                <a:solidFill>
                  <a:srgbClr val="595959"/>
                </a:solidFill>
                <a:highlight>
                  <a:srgbClr val="FFFFFF"/>
                </a:highlight>
                <a:latin typeface="Arial"/>
                <a:ea typeface="Arial"/>
                <a:cs typeface="Arial"/>
                <a:sym typeface="Arial"/>
              </a:rPr>
              <a:t>Lack of consistency - model responses are based on </a:t>
            </a:r>
            <a:r>
              <a:rPr lang="en" sz="2500">
                <a:solidFill>
                  <a:srgbClr val="595959"/>
                </a:solidFill>
                <a:highlight>
                  <a:srgbClr val="FFFFFF"/>
                </a:highlight>
                <a:latin typeface="Arial"/>
                <a:ea typeface="Arial"/>
                <a:cs typeface="Arial"/>
                <a:sym typeface="Arial"/>
              </a:rPr>
              <a:t>how</a:t>
            </a:r>
            <a:r>
              <a:rPr lang="en" sz="2500">
                <a:solidFill>
                  <a:srgbClr val="595959"/>
                </a:solidFill>
                <a:highlight>
                  <a:srgbClr val="FFFFFF"/>
                </a:highlight>
                <a:latin typeface="Arial"/>
                <a:ea typeface="Arial"/>
                <a:cs typeface="Arial"/>
                <a:sym typeface="Arial"/>
              </a:rPr>
              <a:t> good the user prompts are + the models can hallucinate.</a:t>
            </a:r>
            <a:r>
              <a:rPr lang="en" sz="2500">
                <a:solidFill>
                  <a:schemeClr val="dk2"/>
                </a:solidFill>
                <a:highlight>
                  <a:srgbClr val="FFFFFF"/>
                </a:highlight>
                <a:latin typeface="Arial"/>
                <a:ea typeface="Arial"/>
                <a:cs typeface="Arial"/>
                <a:sym typeface="Arial"/>
              </a:rPr>
              <a:t>	</a:t>
            </a:r>
            <a:r>
              <a:rPr lang="en" sz="1100">
                <a:solidFill>
                  <a:schemeClr val="dk2"/>
                </a:solidFill>
                <a:highlight>
                  <a:srgbClr val="FFFFFF"/>
                </a:highlight>
                <a:latin typeface="Arial"/>
                <a:ea typeface="Arial"/>
                <a:cs typeface="Arial"/>
                <a:sym typeface="Arial"/>
              </a:rPr>
              <a:t>					</a:t>
            </a:r>
            <a:endParaRPr sz="1100">
              <a:solidFill>
                <a:schemeClr val="dk2"/>
              </a:solidFill>
              <a:highlight>
                <a:srgbClr val="FFFFFF"/>
              </a:highlight>
              <a:latin typeface="Arial"/>
              <a:ea typeface="Arial"/>
              <a:cs typeface="Arial"/>
              <a:sym typeface="Arial"/>
            </a:endParaRPr>
          </a:p>
          <a:p>
            <a:pPr indent="-228600" lvl="0" marL="457200" rtl="0" algn="l">
              <a:spcBef>
                <a:spcPts val="0"/>
              </a:spcBef>
              <a:spcAft>
                <a:spcPts val="0"/>
              </a:spcAft>
              <a:buClr>
                <a:schemeClr val="dk2"/>
              </a:buClr>
              <a:buSzPct val="100000"/>
              <a:buFont typeface="Arial"/>
              <a:buNone/>
            </a:pPr>
            <a:r>
              <a:rPr lang="en" sz="1100">
                <a:solidFill>
                  <a:schemeClr val="dk2"/>
                </a:solidFill>
                <a:highlight>
                  <a:srgbClr val="FFFFFF"/>
                </a:highlight>
                <a:latin typeface="Arial"/>
                <a:ea typeface="Arial"/>
                <a:cs typeface="Arial"/>
                <a:sym typeface="Arial"/>
              </a:rPr>
              <a:t>							 								</a:t>
            </a:r>
            <a:br>
              <a:rPr lang="en" sz="1100">
                <a:solidFill>
                  <a:schemeClr val="dk2"/>
                </a:solidFill>
                <a:highlight>
                  <a:srgbClr val="FFFFFF"/>
                </a:highlight>
                <a:latin typeface="Arial"/>
                <a:ea typeface="Arial"/>
                <a:cs typeface="Arial"/>
                <a:sym typeface="Arial"/>
              </a:rPr>
            </a:br>
            <a:r>
              <a:rPr b="1" lang="en" sz="2200">
                <a:solidFill>
                  <a:srgbClr val="000000"/>
                </a:solidFill>
                <a:highlight>
                  <a:srgbClr val="FFFFFF"/>
                </a:highlight>
                <a:latin typeface="Arial"/>
                <a:ea typeface="Arial"/>
                <a:cs typeface="Arial"/>
                <a:sym typeface="Arial"/>
              </a:rPr>
              <a:t>●  Will you have to mitigate any drawbacks?</a:t>
            </a:r>
            <a:endParaRPr b="1" sz="2200">
              <a:solidFill>
                <a:srgbClr val="000000"/>
              </a:solidFill>
              <a:highlight>
                <a:srgbClr val="FFFFFF"/>
              </a:highlight>
              <a:latin typeface="Arial"/>
              <a:ea typeface="Arial"/>
              <a:cs typeface="Arial"/>
              <a:sym typeface="Arial"/>
            </a:endParaRPr>
          </a:p>
          <a:p>
            <a:pPr indent="0" lvl="0" marL="457200" rtl="0" algn="l">
              <a:spcBef>
                <a:spcPts val="1200"/>
              </a:spcBef>
              <a:spcAft>
                <a:spcPts val="0"/>
              </a:spcAft>
              <a:buNone/>
            </a:pPr>
            <a:r>
              <a:rPr lang="en" sz="2200">
                <a:solidFill>
                  <a:srgbClr val="595959"/>
                </a:solidFill>
                <a:highlight>
                  <a:srgbClr val="FFFFFF"/>
                </a:highlight>
                <a:latin typeface="Arial"/>
                <a:ea typeface="Arial"/>
                <a:cs typeface="Arial"/>
                <a:sym typeface="Arial"/>
              </a:rPr>
              <a:t>Privacy - The dataset is from opensource  from Amazon , so issues around data privacy are addressed.</a:t>
            </a:r>
            <a:endParaRPr sz="2200">
              <a:solidFill>
                <a:srgbClr val="595959"/>
              </a:solidFill>
              <a:highlight>
                <a:srgbClr val="FFFFFF"/>
              </a:highlight>
              <a:latin typeface="Arial"/>
              <a:ea typeface="Arial"/>
              <a:cs typeface="Arial"/>
              <a:sym typeface="Arial"/>
            </a:endParaRPr>
          </a:p>
          <a:p>
            <a:pPr indent="0" lvl="0" marL="457200" rtl="0" algn="l">
              <a:spcBef>
                <a:spcPts val="1200"/>
              </a:spcBef>
              <a:spcAft>
                <a:spcPts val="0"/>
              </a:spcAft>
              <a:buNone/>
            </a:pPr>
            <a:r>
              <a:rPr lang="en" sz="2200">
                <a:solidFill>
                  <a:srgbClr val="595959"/>
                </a:solidFill>
                <a:highlight>
                  <a:srgbClr val="FFFFFF"/>
                </a:highlight>
                <a:latin typeface="Arial"/>
                <a:ea typeface="Arial"/>
                <a:cs typeface="Arial"/>
                <a:sym typeface="Arial"/>
              </a:rPr>
              <a:t>Hallucination / prompt engineering practices - we are using templated prompts and even plan to have a drop down in the UI where retailers  can choose categories or other dimensions of the product.</a:t>
            </a:r>
            <a:br>
              <a:rPr lang="en" sz="2200">
                <a:solidFill>
                  <a:srgbClr val="595959"/>
                </a:solidFill>
                <a:highlight>
                  <a:srgbClr val="FFFFFF"/>
                </a:highlight>
                <a:latin typeface="Arial"/>
                <a:ea typeface="Arial"/>
                <a:cs typeface="Arial"/>
                <a:sym typeface="Arial"/>
              </a:rPr>
            </a:br>
            <a:r>
              <a:rPr lang="en" sz="2200">
                <a:solidFill>
                  <a:srgbClr val="595959"/>
                </a:solidFill>
                <a:highlight>
                  <a:srgbClr val="FFFFFF"/>
                </a:highlight>
                <a:latin typeface="Arial"/>
                <a:ea typeface="Arial"/>
                <a:cs typeface="Arial"/>
                <a:sym typeface="Arial"/>
              </a:rPr>
              <a:t> </a:t>
            </a:r>
            <a:r>
              <a:rPr lang="en" sz="1100">
                <a:solidFill>
                  <a:schemeClr val="dk2"/>
                </a:solidFill>
                <a:highlight>
                  <a:srgbClr val="FFFFFF"/>
                </a:highlight>
                <a:latin typeface="Arial"/>
                <a:ea typeface="Arial"/>
                <a:cs typeface="Arial"/>
                <a:sym typeface="Arial"/>
              </a:rPr>
              <a:t>							</a:t>
            </a:r>
            <a:endParaRPr sz="1100">
              <a:solidFill>
                <a:schemeClr val="dk2"/>
              </a:solidFill>
              <a:highlight>
                <a:srgbClr val="FFFFFF"/>
              </a:highlight>
              <a:latin typeface="Arial"/>
              <a:ea typeface="Arial"/>
              <a:cs typeface="Arial"/>
              <a:sym typeface="Arial"/>
            </a:endParaRPr>
          </a:p>
          <a:p>
            <a:pPr indent="-228600" lvl="0" marL="457200" rtl="0" algn="l">
              <a:spcBef>
                <a:spcPts val="1200"/>
              </a:spcBef>
              <a:spcAft>
                <a:spcPts val="0"/>
              </a:spcAft>
              <a:buClr>
                <a:schemeClr val="dk2"/>
              </a:buClr>
              <a:buSzPct val="100000"/>
              <a:buFont typeface="Arial"/>
              <a:buNone/>
            </a:pPr>
            <a:r>
              <a:rPr lang="en" sz="1100">
                <a:solidFill>
                  <a:schemeClr val="dk2"/>
                </a:solidFill>
                <a:highlight>
                  <a:srgbClr val="FFFFFF"/>
                </a:highlight>
                <a:latin typeface="Arial"/>
                <a:ea typeface="Arial"/>
                <a:cs typeface="Arial"/>
                <a:sym typeface="Arial"/>
              </a:rPr>
              <a:t>							 								</a:t>
            </a:r>
            <a:br>
              <a:rPr lang="en" sz="1100">
                <a:solidFill>
                  <a:schemeClr val="dk2"/>
                </a:solidFill>
                <a:highlight>
                  <a:srgbClr val="FFFFFF"/>
                </a:highlight>
                <a:latin typeface="Arial"/>
                <a:ea typeface="Arial"/>
                <a:cs typeface="Arial"/>
                <a:sym typeface="Arial"/>
              </a:rPr>
            </a:br>
            <a:r>
              <a:rPr b="1" lang="en" sz="2200">
                <a:solidFill>
                  <a:srgbClr val="000000"/>
                </a:solidFill>
                <a:highlight>
                  <a:srgbClr val="FFFFFF"/>
                </a:highlight>
                <a:latin typeface="Arial"/>
                <a:ea typeface="Arial"/>
                <a:cs typeface="Arial"/>
                <a:sym typeface="Arial"/>
              </a:rPr>
              <a:t>●  What will you watch out for? </a:t>
            </a:r>
            <a:endParaRPr b="1" sz="2200">
              <a:solidFill>
                <a:srgbClr val="000000"/>
              </a:solidFill>
              <a:highlight>
                <a:srgbClr val="FFFFFF"/>
              </a:highlight>
              <a:latin typeface="Arial"/>
              <a:ea typeface="Arial"/>
              <a:cs typeface="Arial"/>
              <a:sym typeface="Arial"/>
            </a:endParaRPr>
          </a:p>
          <a:p>
            <a:pPr indent="-228600" lvl="0" marL="457200" rtl="0" algn="l">
              <a:spcBef>
                <a:spcPts val="0"/>
              </a:spcBef>
              <a:spcAft>
                <a:spcPts val="0"/>
              </a:spcAft>
              <a:buClr>
                <a:schemeClr val="dk2"/>
              </a:buClr>
              <a:buSzPct val="100000"/>
              <a:buFont typeface="Arial"/>
              <a:buNone/>
            </a:pPr>
            <a:r>
              <a:rPr lang="en" sz="2150">
                <a:solidFill>
                  <a:srgbClr val="595959"/>
                </a:solidFill>
                <a:highlight>
                  <a:srgbClr val="FFFFFF"/>
                </a:highlight>
                <a:latin typeface="Arial"/>
                <a:ea typeface="Arial"/>
                <a:cs typeface="Arial"/>
                <a:sym typeface="Arial"/>
              </a:rPr>
              <a:t>Infrastructure</a:t>
            </a:r>
            <a:r>
              <a:rPr lang="en" sz="2150">
                <a:solidFill>
                  <a:srgbClr val="595959"/>
                </a:solidFill>
                <a:highlight>
                  <a:srgbClr val="FFFFFF"/>
                </a:highlight>
                <a:latin typeface="Arial"/>
                <a:ea typeface="Arial"/>
                <a:cs typeface="Arial"/>
                <a:sym typeface="Arial"/>
              </a:rPr>
              <a:t> - Even if use a light weight model for LLM , we would GPUs . As of now mitigating that by using colab. </a:t>
            </a:r>
            <a:endParaRPr sz="2150">
              <a:solidFill>
                <a:srgbClr val="595959"/>
              </a:solidFill>
              <a:highlight>
                <a:srgbClr val="FFFFFF"/>
              </a:highlight>
              <a:latin typeface="Arial"/>
              <a:ea typeface="Arial"/>
              <a:cs typeface="Arial"/>
              <a:sym typeface="Arial"/>
            </a:endParaRPr>
          </a:p>
          <a:p>
            <a:pPr indent="-228600" lvl="0" marL="457200" rtl="0" algn="l">
              <a:spcBef>
                <a:spcPts val="0"/>
              </a:spcBef>
              <a:spcAft>
                <a:spcPts val="0"/>
              </a:spcAft>
              <a:buClr>
                <a:schemeClr val="dk2"/>
              </a:buClr>
              <a:buSzPct val="100000"/>
              <a:buFont typeface="Arial"/>
              <a:buNone/>
            </a:pPr>
            <a:r>
              <a:rPr lang="en" sz="2150">
                <a:solidFill>
                  <a:srgbClr val="595959"/>
                </a:solidFill>
                <a:highlight>
                  <a:srgbClr val="FFFFFF"/>
                </a:highlight>
                <a:latin typeface="Arial"/>
                <a:ea typeface="Arial"/>
                <a:cs typeface="Arial"/>
                <a:sym typeface="Arial"/>
              </a:rPr>
              <a:t>Performance of application </a:t>
            </a:r>
            <a:endParaRPr sz="2150">
              <a:solidFill>
                <a:srgbClr val="595959"/>
              </a:solidFill>
              <a:highlight>
                <a:srgbClr val="FFFFFF"/>
              </a:highlight>
              <a:latin typeface="Arial"/>
              <a:ea typeface="Arial"/>
              <a:cs typeface="Arial"/>
              <a:sym typeface="Arial"/>
            </a:endParaRPr>
          </a:p>
          <a:p>
            <a:pPr indent="-228600" lvl="0" marL="457200" rtl="0" algn="l">
              <a:spcBef>
                <a:spcPts val="0"/>
              </a:spcBef>
              <a:spcAft>
                <a:spcPts val="0"/>
              </a:spcAft>
              <a:buClr>
                <a:schemeClr val="dk2"/>
              </a:buClr>
              <a:buSzPct val="100000"/>
              <a:buFont typeface="Arial"/>
              <a:buNone/>
            </a:pPr>
            <a:r>
              <a:rPr lang="en" sz="2150">
                <a:solidFill>
                  <a:schemeClr val="dk2"/>
                </a:solidFill>
                <a:latin typeface="Arial"/>
                <a:ea typeface="Arial"/>
                <a:cs typeface="Arial"/>
                <a:sym typeface="Arial"/>
              </a:rPr>
              <a:t>	</a:t>
            </a:r>
            <a:endParaRPr sz="215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Demo</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